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slideLayouts/slideLayout22.xml" ContentType="application/vnd.openxmlformats-officedocument.presentationml.slideLayout+xml"/>
  <Override PartName="/ppt/theme/theme6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7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8.xml" ContentType="application/vnd.openxmlformats-officedocument.theme+xml"/>
  <Override PartName="/ppt/slideLayouts/slideLayout30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675" r:id="rId2"/>
    <p:sldMasterId id="2147483716" r:id="rId3"/>
    <p:sldMasterId id="2147483705" r:id="rId4"/>
    <p:sldMasterId id="2147483707" r:id="rId5"/>
    <p:sldMasterId id="2147483699" r:id="rId6"/>
    <p:sldMasterId id="2147483688" r:id="rId7"/>
    <p:sldMasterId id="2147483697" r:id="rId8"/>
    <p:sldMasterId id="2147483761" r:id="rId9"/>
  </p:sldMasterIdLst>
  <p:notesMasterIdLst>
    <p:notesMasterId r:id="rId25"/>
  </p:notesMasterIdLst>
  <p:handoutMasterIdLst>
    <p:handoutMasterId r:id="rId26"/>
  </p:handoutMasterIdLst>
  <p:sldIdLst>
    <p:sldId id="259" r:id="rId10"/>
    <p:sldId id="280" r:id="rId11"/>
    <p:sldId id="270" r:id="rId12"/>
    <p:sldId id="257" r:id="rId13"/>
    <p:sldId id="283" r:id="rId14"/>
    <p:sldId id="281" r:id="rId15"/>
    <p:sldId id="282" r:id="rId16"/>
    <p:sldId id="284" r:id="rId17"/>
    <p:sldId id="269" r:id="rId18"/>
    <p:sldId id="276" r:id="rId19"/>
    <p:sldId id="288" r:id="rId20"/>
    <p:sldId id="285" r:id="rId21"/>
    <p:sldId id="287" r:id="rId22"/>
    <p:sldId id="286" r:id="rId23"/>
    <p:sldId id="258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acey Greene" initials="" lastIdx="11" clrIdx="0"/>
  <p:cmAuthor id="1" name="Jason Rodriguez" initials="" lastIdx="0" clrIdx="1"/>
  <p:cmAuthor id="2" name="Michael Hofmann" initials="" lastIdx="2" clrIdx="2"/>
  <p:cmAuthor id="3" name="Anastasia Greene" initials="" lastIdx="2" clrIdx="3"/>
  <p:cmAuthor id="4" name="Rebecca Turner" initials="RT" lastIdx="4" clrIdx="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152A"/>
    <a:srgbClr val="B12C3D"/>
    <a:srgbClr val="DF7023"/>
    <a:srgbClr val="0F787D"/>
    <a:srgbClr val="000000"/>
    <a:srgbClr val="8A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43" autoAdjust="0"/>
    <p:restoredTop sz="86339" autoAdjust="0"/>
  </p:normalViewPr>
  <p:slideViewPr>
    <p:cSldViewPr snapToGrid="0">
      <p:cViewPr>
        <p:scale>
          <a:sx n="163" d="100"/>
          <a:sy n="163" d="100"/>
        </p:scale>
        <p:origin x="-112" y="-14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32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9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commentAuthors" Target="commentAuthors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F9A331-BAEC-DE46-A687-F22971EDC0C0}" type="doc">
      <dgm:prSet loTypeId="urn:microsoft.com/office/officeart/2008/layout/VerticalCurvedLis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B5A3748-D2F7-5C4D-90D8-78971911C808}">
      <dgm:prSet phldrT="[Text]"/>
      <dgm:spPr/>
      <dgm:t>
        <a:bodyPr/>
        <a:lstStyle/>
        <a:p>
          <a:r>
            <a:rPr lang="en-US" dirty="0" smtClean="0"/>
            <a:t>Motivation &amp; Objectives</a:t>
          </a:r>
          <a:endParaRPr lang="en-US" dirty="0"/>
        </a:p>
      </dgm:t>
    </dgm:pt>
    <dgm:pt modelId="{878863AD-3A62-AB4D-8ACC-19F33D24B2A7}" type="parTrans" cxnId="{C177D59E-BE9E-E149-92D0-59ACB38C0122}">
      <dgm:prSet/>
      <dgm:spPr/>
      <dgm:t>
        <a:bodyPr/>
        <a:lstStyle/>
        <a:p>
          <a:endParaRPr lang="en-US"/>
        </a:p>
      </dgm:t>
    </dgm:pt>
    <dgm:pt modelId="{29F25F59-FC77-6E4A-B00C-8C49E2D88B03}" type="sibTrans" cxnId="{C177D59E-BE9E-E149-92D0-59ACB38C0122}">
      <dgm:prSet/>
      <dgm:spPr/>
      <dgm:t>
        <a:bodyPr/>
        <a:lstStyle/>
        <a:p>
          <a:endParaRPr lang="en-US"/>
        </a:p>
      </dgm:t>
    </dgm:pt>
    <dgm:pt modelId="{69289CFF-231A-7C42-B5A6-15652AECB695}">
      <dgm:prSet phldrT="[Text]"/>
      <dgm:spPr/>
      <dgm:t>
        <a:bodyPr/>
        <a:lstStyle/>
        <a:p>
          <a:r>
            <a:rPr lang="en-US" dirty="0" smtClean="0"/>
            <a:t>Introduction</a:t>
          </a:r>
          <a:endParaRPr lang="en-US" dirty="0"/>
        </a:p>
      </dgm:t>
    </dgm:pt>
    <dgm:pt modelId="{8EE146C8-8DA6-0642-81E0-CCE324B82A96}" type="parTrans" cxnId="{12A6EB43-C859-494C-AE4F-EB60C0D58744}">
      <dgm:prSet/>
      <dgm:spPr/>
      <dgm:t>
        <a:bodyPr/>
        <a:lstStyle/>
        <a:p>
          <a:endParaRPr lang="en-US"/>
        </a:p>
      </dgm:t>
    </dgm:pt>
    <dgm:pt modelId="{7EC9063C-BE23-2A41-98BD-98CB582DB0DD}" type="sibTrans" cxnId="{12A6EB43-C859-494C-AE4F-EB60C0D58744}">
      <dgm:prSet/>
      <dgm:spPr/>
      <dgm:t>
        <a:bodyPr/>
        <a:lstStyle/>
        <a:p>
          <a:endParaRPr lang="en-US"/>
        </a:p>
      </dgm:t>
    </dgm:pt>
    <dgm:pt modelId="{078D680C-04D9-6F48-A07D-97F2AC6B85BC}">
      <dgm:prSet phldrT="[Text]"/>
      <dgm:spPr/>
      <dgm:t>
        <a:bodyPr/>
        <a:lstStyle/>
        <a:p>
          <a:r>
            <a:rPr lang="en-US" dirty="0" smtClean="0"/>
            <a:t>Methodology</a:t>
          </a:r>
          <a:endParaRPr lang="en-US" dirty="0"/>
        </a:p>
      </dgm:t>
    </dgm:pt>
    <dgm:pt modelId="{DC80CC26-FD67-4D4C-B3F3-4CF06692ADD1}" type="parTrans" cxnId="{F761A8A2-14B0-844C-9C2F-E5FE309D3947}">
      <dgm:prSet/>
      <dgm:spPr/>
      <dgm:t>
        <a:bodyPr/>
        <a:lstStyle/>
        <a:p>
          <a:endParaRPr lang="en-US"/>
        </a:p>
      </dgm:t>
    </dgm:pt>
    <dgm:pt modelId="{CC7E5D74-7D72-B14D-92CB-FBA2D9FD541C}" type="sibTrans" cxnId="{F761A8A2-14B0-844C-9C2F-E5FE309D3947}">
      <dgm:prSet/>
      <dgm:spPr/>
      <dgm:t>
        <a:bodyPr/>
        <a:lstStyle/>
        <a:p>
          <a:endParaRPr lang="en-US"/>
        </a:p>
      </dgm:t>
    </dgm:pt>
    <dgm:pt modelId="{A29FD308-ADB5-EB42-A541-8AC5B66A86B3}">
      <dgm:prSet phldrT="[Text]"/>
      <dgm:spPr/>
      <dgm:t>
        <a:bodyPr/>
        <a:lstStyle/>
        <a:p>
          <a:r>
            <a:rPr lang="en-US" dirty="0" smtClean="0"/>
            <a:t>Experiment Results</a:t>
          </a:r>
          <a:endParaRPr lang="en-US" dirty="0"/>
        </a:p>
      </dgm:t>
    </dgm:pt>
    <dgm:pt modelId="{27A8F1EC-A8A4-4943-838F-2CCD2F2C74C7}" type="parTrans" cxnId="{A430C6ED-4A9B-324D-B468-561B0B76720A}">
      <dgm:prSet/>
      <dgm:spPr/>
      <dgm:t>
        <a:bodyPr/>
        <a:lstStyle/>
        <a:p>
          <a:endParaRPr lang="en-US"/>
        </a:p>
      </dgm:t>
    </dgm:pt>
    <dgm:pt modelId="{30295215-D5F7-764D-8D3E-7BF9BCB46593}" type="sibTrans" cxnId="{A430C6ED-4A9B-324D-B468-561B0B76720A}">
      <dgm:prSet/>
      <dgm:spPr/>
      <dgm:t>
        <a:bodyPr/>
        <a:lstStyle/>
        <a:p>
          <a:endParaRPr lang="en-US"/>
        </a:p>
      </dgm:t>
    </dgm:pt>
    <dgm:pt modelId="{B1961411-8FD9-514D-8409-80E8703B670C}">
      <dgm:prSet phldrT="[Text]"/>
      <dgm:spPr/>
      <dgm:t>
        <a:bodyPr/>
        <a:lstStyle/>
        <a:p>
          <a:r>
            <a:rPr lang="en-US" dirty="0" smtClean="0"/>
            <a:t>Conclusion &amp; Future Work</a:t>
          </a:r>
          <a:endParaRPr lang="en-US" dirty="0"/>
        </a:p>
      </dgm:t>
    </dgm:pt>
    <dgm:pt modelId="{A19F5CD2-C5EE-EC46-85B8-3407D1B84022}" type="parTrans" cxnId="{FE13D50C-A88A-0349-AD75-BBEB43567ECE}">
      <dgm:prSet/>
      <dgm:spPr/>
      <dgm:t>
        <a:bodyPr/>
        <a:lstStyle/>
        <a:p>
          <a:endParaRPr lang="en-US"/>
        </a:p>
      </dgm:t>
    </dgm:pt>
    <dgm:pt modelId="{D756F239-F6B6-F84F-B498-8B074D7CDE6D}" type="sibTrans" cxnId="{FE13D50C-A88A-0349-AD75-BBEB43567ECE}">
      <dgm:prSet/>
      <dgm:spPr/>
      <dgm:t>
        <a:bodyPr/>
        <a:lstStyle/>
        <a:p>
          <a:endParaRPr lang="en-US"/>
        </a:p>
      </dgm:t>
    </dgm:pt>
    <dgm:pt modelId="{418A5318-0D82-044B-8D77-3FB53E6EA718}" type="pres">
      <dgm:prSet presAssocID="{F7F9A331-BAEC-DE46-A687-F22971EDC0C0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FAE7EFCE-2E37-3C48-8BDE-356B6BF9600E}" type="pres">
      <dgm:prSet presAssocID="{F7F9A331-BAEC-DE46-A687-F22971EDC0C0}" presName="Name1" presStyleCnt="0"/>
      <dgm:spPr/>
    </dgm:pt>
    <dgm:pt modelId="{4838320E-C4DD-3943-BB7A-849C47CF62BD}" type="pres">
      <dgm:prSet presAssocID="{F7F9A331-BAEC-DE46-A687-F22971EDC0C0}" presName="cycle" presStyleCnt="0"/>
      <dgm:spPr/>
    </dgm:pt>
    <dgm:pt modelId="{7A459C03-468E-5A49-A869-A5A8986838FF}" type="pres">
      <dgm:prSet presAssocID="{F7F9A331-BAEC-DE46-A687-F22971EDC0C0}" presName="srcNode" presStyleLbl="node1" presStyleIdx="0" presStyleCnt="5"/>
      <dgm:spPr/>
    </dgm:pt>
    <dgm:pt modelId="{993FEE2B-788C-A84A-A067-007B1B8B0FD4}" type="pres">
      <dgm:prSet presAssocID="{F7F9A331-BAEC-DE46-A687-F22971EDC0C0}" presName="conn" presStyleLbl="parChTrans1D2" presStyleIdx="0" presStyleCnt="1"/>
      <dgm:spPr/>
      <dgm:t>
        <a:bodyPr/>
        <a:lstStyle/>
        <a:p>
          <a:endParaRPr lang="en-US"/>
        </a:p>
      </dgm:t>
    </dgm:pt>
    <dgm:pt modelId="{9C1D37C6-C6C1-8243-ABF3-9D6F4DB6AD80}" type="pres">
      <dgm:prSet presAssocID="{F7F9A331-BAEC-DE46-A687-F22971EDC0C0}" presName="extraNode" presStyleLbl="node1" presStyleIdx="0" presStyleCnt="5"/>
      <dgm:spPr/>
    </dgm:pt>
    <dgm:pt modelId="{A8A1C981-270B-8E44-9574-9CE5E7C5DCF3}" type="pres">
      <dgm:prSet presAssocID="{F7F9A331-BAEC-DE46-A687-F22971EDC0C0}" presName="dstNode" presStyleLbl="node1" presStyleIdx="0" presStyleCnt="5"/>
      <dgm:spPr/>
    </dgm:pt>
    <dgm:pt modelId="{318DF0DE-1596-5447-8F3C-B106C9179DE3}" type="pres">
      <dgm:prSet presAssocID="{CB5A3748-D2F7-5C4D-90D8-78971911C808}" presName="text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E79578-6E59-4449-89D8-D8C12FE9E4A7}" type="pres">
      <dgm:prSet presAssocID="{CB5A3748-D2F7-5C4D-90D8-78971911C808}" presName="accent_1" presStyleCnt="0"/>
      <dgm:spPr/>
    </dgm:pt>
    <dgm:pt modelId="{3CDB14E7-FDA9-644B-99CC-9E992A0CB390}" type="pres">
      <dgm:prSet presAssocID="{CB5A3748-D2F7-5C4D-90D8-78971911C808}" presName="accentRepeatNode" presStyleLbl="solidFgAcc1" presStyleIdx="0" presStyleCnt="5"/>
      <dgm:spPr/>
    </dgm:pt>
    <dgm:pt modelId="{626F859C-3EE2-9C4E-BAB1-ED3D5102F6B4}" type="pres">
      <dgm:prSet presAssocID="{69289CFF-231A-7C42-B5A6-15652AECB695}" presName="text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CF6BF5-2066-144A-BB32-038D436D151E}" type="pres">
      <dgm:prSet presAssocID="{69289CFF-231A-7C42-B5A6-15652AECB695}" presName="accent_2" presStyleCnt="0"/>
      <dgm:spPr/>
    </dgm:pt>
    <dgm:pt modelId="{316C1CA1-8482-0442-9AC8-5FB314DAB885}" type="pres">
      <dgm:prSet presAssocID="{69289CFF-231A-7C42-B5A6-15652AECB695}" presName="accentRepeatNode" presStyleLbl="solidFgAcc1" presStyleIdx="1" presStyleCnt="5"/>
      <dgm:spPr/>
    </dgm:pt>
    <dgm:pt modelId="{FA9499FD-AED8-FF4E-B09B-BBA2B4036167}" type="pres">
      <dgm:prSet presAssocID="{078D680C-04D9-6F48-A07D-97F2AC6B85BC}" presName="text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3460AE-9269-D64C-9717-B2D45A363CA7}" type="pres">
      <dgm:prSet presAssocID="{078D680C-04D9-6F48-A07D-97F2AC6B85BC}" presName="accent_3" presStyleCnt="0"/>
      <dgm:spPr/>
    </dgm:pt>
    <dgm:pt modelId="{C0328EDC-F7AD-1142-8E09-9C93D0CEAC5F}" type="pres">
      <dgm:prSet presAssocID="{078D680C-04D9-6F48-A07D-97F2AC6B85BC}" presName="accentRepeatNode" presStyleLbl="solidFgAcc1" presStyleIdx="2" presStyleCnt="5"/>
      <dgm:spPr/>
    </dgm:pt>
    <dgm:pt modelId="{BE45B577-67C9-414F-932A-98183A92DA65}" type="pres">
      <dgm:prSet presAssocID="{A29FD308-ADB5-EB42-A541-8AC5B66A86B3}" presName="text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A390F6-2CE9-6C48-A5F3-928146F0EC67}" type="pres">
      <dgm:prSet presAssocID="{A29FD308-ADB5-EB42-A541-8AC5B66A86B3}" presName="accent_4" presStyleCnt="0"/>
      <dgm:spPr/>
    </dgm:pt>
    <dgm:pt modelId="{35CF963D-953F-324E-85BC-0D4F59E184E2}" type="pres">
      <dgm:prSet presAssocID="{A29FD308-ADB5-EB42-A541-8AC5B66A86B3}" presName="accentRepeatNode" presStyleLbl="solidFgAcc1" presStyleIdx="3" presStyleCnt="5"/>
      <dgm:spPr/>
    </dgm:pt>
    <dgm:pt modelId="{51724FFE-22CE-DF41-84DE-067DCA3404C5}" type="pres">
      <dgm:prSet presAssocID="{B1961411-8FD9-514D-8409-80E8703B670C}" presName="text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76E832-300B-E34C-8976-B3AF3A2281DC}" type="pres">
      <dgm:prSet presAssocID="{B1961411-8FD9-514D-8409-80E8703B670C}" presName="accent_5" presStyleCnt="0"/>
      <dgm:spPr/>
    </dgm:pt>
    <dgm:pt modelId="{A5D9DF3F-F85B-DD48-A9F3-F8A0FD453003}" type="pres">
      <dgm:prSet presAssocID="{B1961411-8FD9-514D-8409-80E8703B670C}" presName="accentRepeatNode" presStyleLbl="solidFgAcc1" presStyleIdx="4" presStyleCnt="5"/>
      <dgm:spPr/>
    </dgm:pt>
  </dgm:ptLst>
  <dgm:cxnLst>
    <dgm:cxn modelId="{159880CC-EE9C-0F4C-A95F-934EB9854BFB}" type="presOf" srcId="{A29FD308-ADB5-EB42-A541-8AC5B66A86B3}" destId="{BE45B577-67C9-414F-932A-98183A92DA65}" srcOrd="0" destOrd="0" presId="urn:microsoft.com/office/officeart/2008/layout/VerticalCurvedList"/>
    <dgm:cxn modelId="{F761A8A2-14B0-844C-9C2F-E5FE309D3947}" srcId="{F7F9A331-BAEC-DE46-A687-F22971EDC0C0}" destId="{078D680C-04D9-6F48-A07D-97F2AC6B85BC}" srcOrd="2" destOrd="0" parTransId="{DC80CC26-FD67-4D4C-B3F3-4CF06692ADD1}" sibTransId="{CC7E5D74-7D72-B14D-92CB-FBA2D9FD541C}"/>
    <dgm:cxn modelId="{3E1F0909-304C-8947-B84E-69B7FB11D5ED}" type="presOf" srcId="{69289CFF-231A-7C42-B5A6-15652AECB695}" destId="{626F859C-3EE2-9C4E-BAB1-ED3D5102F6B4}" srcOrd="0" destOrd="0" presId="urn:microsoft.com/office/officeart/2008/layout/VerticalCurvedList"/>
    <dgm:cxn modelId="{A430C6ED-4A9B-324D-B468-561B0B76720A}" srcId="{F7F9A331-BAEC-DE46-A687-F22971EDC0C0}" destId="{A29FD308-ADB5-EB42-A541-8AC5B66A86B3}" srcOrd="3" destOrd="0" parTransId="{27A8F1EC-A8A4-4943-838F-2CCD2F2C74C7}" sibTransId="{30295215-D5F7-764D-8D3E-7BF9BCB46593}"/>
    <dgm:cxn modelId="{66757980-CB4A-8246-AA1D-BF3F1570EFA0}" type="presOf" srcId="{078D680C-04D9-6F48-A07D-97F2AC6B85BC}" destId="{FA9499FD-AED8-FF4E-B09B-BBA2B4036167}" srcOrd="0" destOrd="0" presId="urn:microsoft.com/office/officeart/2008/layout/VerticalCurvedList"/>
    <dgm:cxn modelId="{E5918EE1-7F74-5E4A-931B-D094DDC717DB}" type="presOf" srcId="{CB5A3748-D2F7-5C4D-90D8-78971911C808}" destId="{318DF0DE-1596-5447-8F3C-B106C9179DE3}" srcOrd="0" destOrd="0" presId="urn:microsoft.com/office/officeart/2008/layout/VerticalCurvedList"/>
    <dgm:cxn modelId="{3BE9C45B-FD59-A344-9B9D-92F4AF745AE7}" type="presOf" srcId="{29F25F59-FC77-6E4A-B00C-8C49E2D88B03}" destId="{993FEE2B-788C-A84A-A067-007B1B8B0FD4}" srcOrd="0" destOrd="0" presId="urn:microsoft.com/office/officeart/2008/layout/VerticalCurvedList"/>
    <dgm:cxn modelId="{12A6EB43-C859-494C-AE4F-EB60C0D58744}" srcId="{F7F9A331-BAEC-DE46-A687-F22971EDC0C0}" destId="{69289CFF-231A-7C42-B5A6-15652AECB695}" srcOrd="1" destOrd="0" parTransId="{8EE146C8-8DA6-0642-81E0-CCE324B82A96}" sibTransId="{7EC9063C-BE23-2A41-98BD-98CB582DB0DD}"/>
    <dgm:cxn modelId="{EE1392D9-4F78-9F44-8F77-DD673B4ED12C}" type="presOf" srcId="{F7F9A331-BAEC-DE46-A687-F22971EDC0C0}" destId="{418A5318-0D82-044B-8D77-3FB53E6EA718}" srcOrd="0" destOrd="0" presId="urn:microsoft.com/office/officeart/2008/layout/VerticalCurvedList"/>
    <dgm:cxn modelId="{FE13D50C-A88A-0349-AD75-BBEB43567ECE}" srcId="{F7F9A331-BAEC-DE46-A687-F22971EDC0C0}" destId="{B1961411-8FD9-514D-8409-80E8703B670C}" srcOrd="4" destOrd="0" parTransId="{A19F5CD2-C5EE-EC46-85B8-3407D1B84022}" sibTransId="{D756F239-F6B6-F84F-B498-8B074D7CDE6D}"/>
    <dgm:cxn modelId="{C177D59E-BE9E-E149-92D0-59ACB38C0122}" srcId="{F7F9A331-BAEC-DE46-A687-F22971EDC0C0}" destId="{CB5A3748-D2F7-5C4D-90D8-78971911C808}" srcOrd="0" destOrd="0" parTransId="{878863AD-3A62-AB4D-8ACC-19F33D24B2A7}" sibTransId="{29F25F59-FC77-6E4A-B00C-8C49E2D88B03}"/>
    <dgm:cxn modelId="{9926A9CC-61D4-4A4C-A54E-40E6A8740495}" type="presOf" srcId="{B1961411-8FD9-514D-8409-80E8703B670C}" destId="{51724FFE-22CE-DF41-84DE-067DCA3404C5}" srcOrd="0" destOrd="0" presId="urn:microsoft.com/office/officeart/2008/layout/VerticalCurvedList"/>
    <dgm:cxn modelId="{76D6FB55-AD5F-4042-8820-DFC8C0357E49}" type="presParOf" srcId="{418A5318-0D82-044B-8D77-3FB53E6EA718}" destId="{FAE7EFCE-2E37-3C48-8BDE-356B6BF9600E}" srcOrd="0" destOrd="0" presId="urn:microsoft.com/office/officeart/2008/layout/VerticalCurvedList"/>
    <dgm:cxn modelId="{95A59205-96AE-A44C-B578-984B2B9C33D3}" type="presParOf" srcId="{FAE7EFCE-2E37-3C48-8BDE-356B6BF9600E}" destId="{4838320E-C4DD-3943-BB7A-849C47CF62BD}" srcOrd="0" destOrd="0" presId="urn:microsoft.com/office/officeart/2008/layout/VerticalCurvedList"/>
    <dgm:cxn modelId="{F0CF4642-2549-994F-B6EF-A96E2AEF19F0}" type="presParOf" srcId="{4838320E-C4DD-3943-BB7A-849C47CF62BD}" destId="{7A459C03-468E-5A49-A869-A5A8986838FF}" srcOrd="0" destOrd="0" presId="urn:microsoft.com/office/officeart/2008/layout/VerticalCurvedList"/>
    <dgm:cxn modelId="{AF9F785C-84C1-7E46-8B6E-E5E8BD56EDAD}" type="presParOf" srcId="{4838320E-C4DD-3943-BB7A-849C47CF62BD}" destId="{993FEE2B-788C-A84A-A067-007B1B8B0FD4}" srcOrd="1" destOrd="0" presId="urn:microsoft.com/office/officeart/2008/layout/VerticalCurvedList"/>
    <dgm:cxn modelId="{08609EAC-0EFC-C948-854C-BE34A8718BCF}" type="presParOf" srcId="{4838320E-C4DD-3943-BB7A-849C47CF62BD}" destId="{9C1D37C6-C6C1-8243-ABF3-9D6F4DB6AD80}" srcOrd="2" destOrd="0" presId="urn:microsoft.com/office/officeart/2008/layout/VerticalCurvedList"/>
    <dgm:cxn modelId="{961B174B-9FD1-9444-B34C-651550914BF5}" type="presParOf" srcId="{4838320E-C4DD-3943-BB7A-849C47CF62BD}" destId="{A8A1C981-270B-8E44-9574-9CE5E7C5DCF3}" srcOrd="3" destOrd="0" presId="urn:microsoft.com/office/officeart/2008/layout/VerticalCurvedList"/>
    <dgm:cxn modelId="{9EC0478F-BEB4-E14E-BF0D-C38F889C5435}" type="presParOf" srcId="{FAE7EFCE-2E37-3C48-8BDE-356B6BF9600E}" destId="{318DF0DE-1596-5447-8F3C-B106C9179DE3}" srcOrd="1" destOrd="0" presId="urn:microsoft.com/office/officeart/2008/layout/VerticalCurvedList"/>
    <dgm:cxn modelId="{0257E717-22B9-0844-AEC9-FBE84D2C9835}" type="presParOf" srcId="{FAE7EFCE-2E37-3C48-8BDE-356B6BF9600E}" destId="{F5E79578-6E59-4449-89D8-D8C12FE9E4A7}" srcOrd="2" destOrd="0" presId="urn:microsoft.com/office/officeart/2008/layout/VerticalCurvedList"/>
    <dgm:cxn modelId="{A68033D7-A733-274F-B826-B586B395D1D7}" type="presParOf" srcId="{F5E79578-6E59-4449-89D8-D8C12FE9E4A7}" destId="{3CDB14E7-FDA9-644B-99CC-9E992A0CB390}" srcOrd="0" destOrd="0" presId="urn:microsoft.com/office/officeart/2008/layout/VerticalCurvedList"/>
    <dgm:cxn modelId="{24A18C91-5EBA-EB49-AD57-C11418C2B749}" type="presParOf" srcId="{FAE7EFCE-2E37-3C48-8BDE-356B6BF9600E}" destId="{626F859C-3EE2-9C4E-BAB1-ED3D5102F6B4}" srcOrd="3" destOrd="0" presId="urn:microsoft.com/office/officeart/2008/layout/VerticalCurvedList"/>
    <dgm:cxn modelId="{049D17CE-3EFB-3040-A114-E1C11830E6BC}" type="presParOf" srcId="{FAE7EFCE-2E37-3C48-8BDE-356B6BF9600E}" destId="{A2CF6BF5-2066-144A-BB32-038D436D151E}" srcOrd="4" destOrd="0" presId="urn:microsoft.com/office/officeart/2008/layout/VerticalCurvedList"/>
    <dgm:cxn modelId="{9AE16448-4436-D440-A5FF-0A28E35383DB}" type="presParOf" srcId="{A2CF6BF5-2066-144A-BB32-038D436D151E}" destId="{316C1CA1-8482-0442-9AC8-5FB314DAB885}" srcOrd="0" destOrd="0" presId="urn:microsoft.com/office/officeart/2008/layout/VerticalCurvedList"/>
    <dgm:cxn modelId="{CE3150B8-7F93-1342-B02C-06D18883EC39}" type="presParOf" srcId="{FAE7EFCE-2E37-3C48-8BDE-356B6BF9600E}" destId="{FA9499FD-AED8-FF4E-B09B-BBA2B4036167}" srcOrd="5" destOrd="0" presId="urn:microsoft.com/office/officeart/2008/layout/VerticalCurvedList"/>
    <dgm:cxn modelId="{1A4FECE3-0712-B94F-B277-BA3FDE92FE0D}" type="presParOf" srcId="{FAE7EFCE-2E37-3C48-8BDE-356B6BF9600E}" destId="{AD3460AE-9269-D64C-9717-B2D45A363CA7}" srcOrd="6" destOrd="0" presId="urn:microsoft.com/office/officeart/2008/layout/VerticalCurvedList"/>
    <dgm:cxn modelId="{E54BF624-DD09-2349-994F-2BB04577D526}" type="presParOf" srcId="{AD3460AE-9269-D64C-9717-B2D45A363CA7}" destId="{C0328EDC-F7AD-1142-8E09-9C93D0CEAC5F}" srcOrd="0" destOrd="0" presId="urn:microsoft.com/office/officeart/2008/layout/VerticalCurvedList"/>
    <dgm:cxn modelId="{2214AD5B-B76F-E044-B623-B08BB6FD56E8}" type="presParOf" srcId="{FAE7EFCE-2E37-3C48-8BDE-356B6BF9600E}" destId="{BE45B577-67C9-414F-932A-98183A92DA65}" srcOrd="7" destOrd="0" presId="urn:microsoft.com/office/officeart/2008/layout/VerticalCurvedList"/>
    <dgm:cxn modelId="{C1C63D9E-C7C6-D44F-B82F-6A2CBFF299F4}" type="presParOf" srcId="{FAE7EFCE-2E37-3C48-8BDE-356B6BF9600E}" destId="{1FA390F6-2CE9-6C48-A5F3-928146F0EC67}" srcOrd="8" destOrd="0" presId="urn:microsoft.com/office/officeart/2008/layout/VerticalCurvedList"/>
    <dgm:cxn modelId="{532F7926-E7FC-1B49-B341-CE88E497C7C5}" type="presParOf" srcId="{1FA390F6-2CE9-6C48-A5F3-928146F0EC67}" destId="{35CF963D-953F-324E-85BC-0D4F59E184E2}" srcOrd="0" destOrd="0" presId="urn:microsoft.com/office/officeart/2008/layout/VerticalCurvedList"/>
    <dgm:cxn modelId="{2DDEC952-6C54-4942-BF18-BA40F7C5882F}" type="presParOf" srcId="{FAE7EFCE-2E37-3C48-8BDE-356B6BF9600E}" destId="{51724FFE-22CE-DF41-84DE-067DCA3404C5}" srcOrd="9" destOrd="0" presId="urn:microsoft.com/office/officeart/2008/layout/VerticalCurvedList"/>
    <dgm:cxn modelId="{C98EB373-334F-9747-98A1-CBA3863A372E}" type="presParOf" srcId="{FAE7EFCE-2E37-3C48-8BDE-356B6BF9600E}" destId="{F776E832-300B-E34C-8976-B3AF3A2281DC}" srcOrd="10" destOrd="0" presId="urn:microsoft.com/office/officeart/2008/layout/VerticalCurvedList"/>
    <dgm:cxn modelId="{4998D498-2535-6D42-BAA7-B65D52304C06}" type="presParOf" srcId="{F776E832-300B-E34C-8976-B3AF3A2281DC}" destId="{A5D9DF3F-F85B-DD48-A9F3-F8A0FD45300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F0D314-0EB1-6B45-B9BD-5AC28BCD0F1A}" type="doc">
      <dgm:prSet loTypeId="urn:microsoft.com/office/officeart/2005/8/layout/vProcess5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110A3FC-B479-3049-AF2A-2CB5B408427F}">
      <dgm:prSet phldrT="[Text]" custT="1"/>
      <dgm:spPr/>
      <dgm:t>
        <a:bodyPr/>
        <a:lstStyle/>
        <a:p>
          <a:r>
            <a:rPr lang="en-US" sz="2000" dirty="0" smtClean="0"/>
            <a:t>use the raw data to train word vectors that capture the semantics of words</a:t>
          </a:r>
          <a:endParaRPr lang="en-US" sz="2000" dirty="0"/>
        </a:p>
      </dgm:t>
    </dgm:pt>
    <dgm:pt modelId="{B4211E63-E779-E64A-9C05-1FCF165E5B25}" type="parTrans" cxnId="{24572C22-E345-9745-865A-69A19EC56895}">
      <dgm:prSet/>
      <dgm:spPr/>
      <dgm:t>
        <a:bodyPr/>
        <a:lstStyle/>
        <a:p>
          <a:endParaRPr lang="en-US"/>
        </a:p>
      </dgm:t>
    </dgm:pt>
    <dgm:pt modelId="{BFF92B0C-E7B5-3E43-BD40-769712CD4FEF}" type="sibTrans" cxnId="{24572C22-E345-9745-865A-69A19EC56895}">
      <dgm:prSet/>
      <dgm:spPr/>
      <dgm:t>
        <a:bodyPr/>
        <a:lstStyle/>
        <a:p>
          <a:endParaRPr lang="en-US"/>
        </a:p>
      </dgm:t>
    </dgm:pt>
    <dgm:pt modelId="{A90C5B37-DCC1-604E-96B9-3DF5F24A54F1}">
      <dgm:prSet phldrT="[Text]" custT="1"/>
      <dgm:spPr/>
      <dgm:t>
        <a:bodyPr/>
        <a:lstStyle/>
        <a:p>
          <a:r>
            <a:rPr lang="en-US" sz="2000" dirty="0" smtClean="0"/>
            <a:t>manually labeled a small number of sentences with aspects (i.e. price, amenity) and sentiment</a:t>
          </a:r>
          <a:endParaRPr lang="en-US" sz="2000" dirty="0"/>
        </a:p>
      </dgm:t>
    </dgm:pt>
    <dgm:pt modelId="{273BB312-45B6-A442-8FE5-12336005E727}" type="parTrans" cxnId="{45805227-7E09-8E4D-917C-11CD1CBB337E}">
      <dgm:prSet/>
      <dgm:spPr/>
      <dgm:t>
        <a:bodyPr/>
        <a:lstStyle/>
        <a:p>
          <a:endParaRPr lang="en-US"/>
        </a:p>
      </dgm:t>
    </dgm:pt>
    <dgm:pt modelId="{0C076249-B689-B349-B274-0987E5189B7E}" type="sibTrans" cxnId="{45805227-7E09-8E4D-917C-11CD1CBB337E}">
      <dgm:prSet/>
      <dgm:spPr/>
      <dgm:t>
        <a:bodyPr/>
        <a:lstStyle/>
        <a:p>
          <a:endParaRPr lang="en-US"/>
        </a:p>
      </dgm:t>
    </dgm:pt>
    <dgm:pt modelId="{AD1F6F2D-E752-BD4E-A21E-11634C07C28F}">
      <dgm:prSet phldrT="[Text]" custT="1"/>
      <dgm:spPr/>
      <dgm:t>
        <a:bodyPr/>
        <a:lstStyle/>
        <a:p>
          <a:r>
            <a:rPr lang="en-US" sz="2000" dirty="0" smtClean="0"/>
            <a:t>train two Convolutional Neural Networks (CNNs) to detect aspects and sentiment of each sentence in a review</a:t>
          </a:r>
          <a:endParaRPr lang="en-US" sz="2000" dirty="0"/>
        </a:p>
      </dgm:t>
    </dgm:pt>
    <dgm:pt modelId="{33A4B336-35FE-EF4F-B947-870D85DAA869}" type="parTrans" cxnId="{4A465EB8-0061-724B-B2B0-7936027123D1}">
      <dgm:prSet/>
      <dgm:spPr/>
      <dgm:t>
        <a:bodyPr/>
        <a:lstStyle/>
        <a:p>
          <a:endParaRPr lang="en-US"/>
        </a:p>
      </dgm:t>
    </dgm:pt>
    <dgm:pt modelId="{1A93D2FB-53A1-3A48-875F-4BC09442CC49}" type="sibTrans" cxnId="{4A465EB8-0061-724B-B2B0-7936027123D1}">
      <dgm:prSet/>
      <dgm:spPr/>
      <dgm:t>
        <a:bodyPr/>
        <a:lstStyle/>
        <a:p>
          <a:endParaRPr lang="en-US"/>
        </a:p>
      </dgm:t>
    </dgm:pt>
    <dgm:pt modelId="{27E9542F-AA08-814A-8518-CA6E2B43DAE9}">
      <dgm:prSet custT="1"/>
      <dgm:spPr/>
      <dgm:t>
        <a:bodyPr/>
        <a:lstStyle/>
        <a:p>
          <a:r>
            <a:rPr lang="en-US" sz="2000" dirty="0" smtClean="0"/>
            <a:t>the aspects and sentiment of each sentence were used as features to determine the quality of a review. The prediction can be visualized through a user interface</a:t>
          </a:r>
          <a:endParaRPr lang="en-US" sz="2000" dirty="0"/>
        </a:p>
      </dgm:t>
    </dgm:pt>
    <dgm:pt modelId="{36138594-FC66-D14E-AAB6-1F461EE4AA50}" type="parTrans" cxnId="{C3B8FC61-6872-C847-A8F4-4D055D8672CA}">
      <dgm:prSet/>
      <dgm:spPr/>
      <dgm:t>
        <a:bodyPr/>
        <a:lstStyle/>
        <a:p>
          <a:endParaRPr lang="en-US"/>
        </a:p>
      </dgm:t>
    </dgm:pt>
    <dgm:pt modelId="{23E00CD5-28D1-5245-89A5-2AC85E211FF6}" type="sibTrans" cxnId="{C3B8FC61-6872-C847-A8F4-4D055D8672CA}">
      <dgm:prSet/>
      <dgm:spPr/>
      <dgm:t>
        <a:bodyPr/>
        <a:lstStyle/>
        <a:p>
          <a:endParaRPr lang="en-US"/>
        </a:p>
      </dgm:t>
    </dgm:pt>
    <dgm:pt modelId="{5685F156-25D0-0D41-882F-2143823F062D}" type="pres">
      <dgm:prSet presAssocID="{87F0D314-0EB1-6B45-B9BD-5AC28BCD0F1A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D710ECF-2D47-1E48-9BD4-250B730A6283}" type="pres">
      <dgm:prSet presAssocID="{87F0D314-0EB1-6B45-B9BD-5AC28BCD0F1A}" presName="dummyMaxCanvas" presStyleCnt="0">
        <dgm:presLayoutVars/>
      </dgm:prSet>
      <dgm:spPr/>
    </dgm:pt>
    <dgm:pt modelId="{00D6FA2B-8CA2-F641-A803-ECEDA2FE8273}" type="pres">
      <dgm:prSet presAssocID="{87F0D314-0EB1-6B45-B9BD-5AC28BCD0F1A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D5D78F-2163-4342-B899-7CBEE965AEC3}" type="pres">
      <dgm:prSet presAssocID="{87F0D314-0EB1-6B45-B9BD-5AC28BCD0F1A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84C056-9F3E-6340-8BC7-2EDAA5922BBE}" type="pres">
      <dgm:prSet presAssocID="{87F0D314-0EB1-6B45-B9BD-5AC28BCD0F1A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7470F6-A13D-3C46-AEAE-C9CE36BDEB14}" type="pres">
      <dgm:prSet presAssocID="{87F0D314-0EB1-6B45-B9BD-5AC28BCD0F1A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757982-63C1-294F-913D-4D44F44A19AD}" type="pres">
      <dgm:prSet presAssocID="{87F0D314-0EB1-6B45-B9BD-5AC28BCD0F1A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662628-1D98-AC40-9262-A41E3F37346C}" type="pres">
      <dgm:prSet presAssocID="{87F0D314-0EB1-6B45-B9BD-5AC28BCD0F1A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8897B2-9A35-3A43-9846-532A4A44D02A}" type="pres">
      <dgm:prSet presAssocID="{87F0D314-0EB1-6B45-B9BD-5AC28BCD0F1A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E6F79F-735F-C744-AA2E-E23DBC9669A9}" type="pres">
      <dgm:prSet presAssocID="{87F0D314-0EB1-6B45-B9BD-5AC28BCD0F1A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E5A085-9C8F-0F4B-8CA8-E9CBF8512ADD}" type="pres">
      <dgm:prSet presAssocID="{87F0D314-0EB1-6B45-B9BD-5AC28BCD0F1A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CB9550-1568-224A-AEB6-C2F6466F61C3}" type="pres">
      <dgm:prSet presAssocID="{87F0D314-0EB1-6B45-B9BD-5AC28BCD0F1A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BE7E19-EFC7-7942-8723-2107EA9CC249}" type="pres">
      <dgm:prSet presAssocID="{87F0D314-0EB1-6B45-B9BD-5AC28BCD0F1A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10EC62B-33B1-DE44-909F-3E8BB09BB106}" type="presOf" srcId="{AD1F6F2D-E752-BD4E-A21E-11634C07C28F}" destId="{EB84C056-9F3E-6340-8BC7-2EDAA5922BBE}" srcOrd="0" destOrd="0" presId="urn:microsoft.com/office/officeart/2005/8/layout/vProcess5"/>
    <dgm:cxn modelId="{BEA50A43-90F7-9D42-ADC4-4D4DEF17DCEF}" type="presOf" srcId="{AD1F6F2D-E752-BD4E-A21E-11634C07C28F}" destId="{D5CB9550-1568-224A-AEB6-C2F6466F61C3}" srcOrd="1" destOrd="0" presId="urn:microsoft.com/office/officeart/2005/8/layout/vProcess5"/>
    <dgm:cxn modelId="{24572C22-E345-9745-865A-69A19EC56895}" srcId="{87F0D314-0EB1-6B45-B9BD-5AC28BCD0F1A}" destId="{B110A3FC-B479-3049-AF2A-2CB5B408427F}" srcOrd="0" destOrd="0" parTransId="{B4211E63-E779-E64A-9C05-1FCF165E5B25}" sibTransId="{BFF92B0C-E7B5-3E43-BD40-769712CD4FEF}"/>
    <dgm:cxn modelId="{45805227-7E09-8E4D-917C-11CD1CBB337E}" srcId="{87F0D314-0EB1-6B45-B9BD-5AC28BCD0F1A}" destId="{A90C5B37-DCC1-604E-96B9-3DF5F24A54F1}" srcOrd="1" destOrd="0" parTransId="{273BB312-45B6-A442-8FE5-12336005E727}" sibTransId="{0C076249-B689-B349-B274-0987E5189B7E}"/>
    <dgm:cxn modelId="{E2AC1F49-0AEE-124B-B0DF-E93B6031AA0E}" type="presOf" srcId="{BFF92B0C-E7B5-3E43-BD40-769712CD4FEF}" destId="{25757982-63C1-294F-913D-4D44F44A19AD}" srcOrd="0" destOrd="0" presId="urn:microsoft.com/office/officeart/2005/8/layout/vProcess5"/>
    <dgm:cxn modelId="{D4BB9E73-C908-6344-BF44-909F5839CFB4}" type="presOf" srcId="{87F0D314-0EB1-6B45-B9BD-5AC28BCD0F1A}" destId="{5685F156-25D0-0D41-882F-2143823F062D}" srcOrd="0" destOrd="0" presId="urn:microsoft.com/office/officeart/2005/8/layout/vProcess5"/>
    <dgm:cxn modelId="{B37DA74C-AA9B-C64F-AA52-1D132971E11D}" type="presOf" srcId="{A90C5B37-DCC1-604E-96B9-3DF5F24A54F1}" destId="{E9D5D78F-2163-4342-B899-7CBEE965AEC3}" srcOrd="0" destOrd="0" presId="urn:microsoft.com/office/officeart/2005/8/layout/vProcess5"/>
    <dgm:cxn modelId="{C3B8FC61-6872-C847-A8F4-4D055D8672CA}" srcId="{87F0D314-0EB1-6B45-B9BD-5AC28BCD0F1A}" destId="{27E9542F-AA08-814A-8518-CA6E2B43DAE9}" srcOrd="3" destOrd="0" parTransId="{36138594-FC66-D14E-AAB6-1F461EE4AA50}" sibTransId="{23E00CD5-28D1-5245-89A5-2AC85E211FF6}"/>
    <dgm:cxn modelId="{EB019451-27E3-7547-820C-9D2B8B0B5695}" type="presOf" srcId="{27E9542F-AA08-814A-8518-CA6E2B43DAE9}" destId="{41BE7E19-EFC7-7942-8723-2107EA9CC249}" srcOrd="1" destOrd="0" presId="urn:microsoft.com/office/officeart/2005/8/layout/vProcess5"/>
    <dgm:cxn modelId="{741729FD-298B-1C4A-B81E-040A4C358946}" type="presOf" srcId="{B110A3FC-B479-3049-AF2A-2CB5B408427F}" destId="{90E6F79F-735F-C744-AA2E-E23DBC9669A9}" srcOrd="1" destOrd="0" presId="urn:microsoft.com/office/officeart/2005/8/layout/vProcess5"/>
    <dgm:cxn modelId="{4A465EB8-0061-724B-B2B0-7936027123D1}" srcId="{87F0D314-0EB1-6B45-B9BD-5AC28BCD0F1A}" destId="{AD1F6F2D-E752-BD4E-A21E-11634C07C28F}" srcOrd="2" destOrd="0" parTransId="{33A4B336-35FE-EF4F-B947-870D85DAA869}" sibTransId="{1A93D2FB-53A1-3A48-875F-4BC09442CC49}"/>
    <dgm:cxn modelId="{8AFA1459-2487-F944-98B9-CC1FFFFF0B35}" type="presOf" srcId="{0C076249-B689-B349-B274-0987E5189B7E}" destId="{92662628-1D98-AC40-9262-A41E3F37346C}" srcOrd="0" destOrd="0" presId="urn:microsoft.com/office/officeart/2005/8/layout/vProcess5"/>
    <dgm:cxn modelId="{F32FF42A-CE68-3745-9083-DA9A96894190}" type="presOf" srcId="{1A93D2FB-53A1-3A48-875F-4BC09442CC49}" destId="{C18897B2-9A35-3A43-9846-532A4A44D02A}" srcOrd="0" destOrd="0" presId="urn:microsoft.com/office/officeart/2005/8/layout/vProcess5"/>
    <dgm:cxn modelId="{F162844A-8D54-854C-8159-498A384B37C4}" type="presOf" srcId="{27E9542F-AA08-814A-8518-CA6E2B43DAE9}" destId="{4B7470F6-A13D-3C46-AEAE-C9CE36BDEB14}" srcOrd="0" destOrd="0" presId="urn:microsoft.com/office/officeart/2005/8/layout/vProcess5"/>
    <dgm:cxn modelId="{113C1696-3F55-794B-8FB5-F6A4F6C7CB8F}" type="presOf" srcId="{B110A3FC-B479-3049-AF2A-2CB5B408427F}" destId="{00D6FA2B-8CA2-F641-A803-ECEDA2FE8273}" srcOrd="0" destOrd="0" presId="urn:microsoft.com/office/officeart/2005/8/layout/vProcess5"/>
    <dgm:cxn modelId="{9BED3E1B-E10A-924F-A656-FF95307B29AA}" type="presOf" srcId="{A90C5B37-DCC1-604E-96B9-3DF5F24A54F1}" destId="{9FE5A085-9C8F-0F4B-8CA8-E9CBF8512ADD}" srcOrd="1" destOrd="0" presId="urn:microsoft.com/office/officeart/2005/8/layout/vProcess5"/>
    <dgm:cxn modelId="{80993C40-A7FF-ED4E-8B35-BED38A9F8C1F}" type="presParOf" srcId="{5685F156-25D0-0D41-882F-2143823F062D}" destId="{DD710ECF-2D47-1E48-9BD4-250B730A6283}" srcOrd="0" destOrd="0" presId="urn:microsoft.com/office/officeart/2005/8/layout/vProcess5"/>
    <dgm:cxn modelId="{AAAF0291-CAB2-F746-9AEF-6CA936B68809}" type="presParOf" srcId="{5685F156-25D0-0D41-882F-2143823F062D}" destId="{00D6FA2B-8CA2-F641-A803-ECEDA2FE8273}" srcOrd="1" destOrd="0" presId="urn:microsoft.com/office/officeart/2005/8/layout/vProcess5"/>
    <dgm:cxn modelId="{17E2EC37-4152-5347-9B48-ADC5AFA89411}" type="presParOf" srcId="{5685F156-25D0-0D41-882F-2143823F062D}" destId="{E9D5D78F-2163-4342-B899-7CBEE965AEC3}" srcOrd="2" destOrd="0" presId="urn:microsoft.com/office/officeart/2005/8/layout/vProcess5"/>
    <dgm:cxn modelId="{2F0F652E-38CC-D449-8606-7B1FBFE4E594}" type="presParOf" srcId="{5685F156-25D0-0D41-882F-2143823F062D}" destId="{EB84C056-9F3E-6340-8BC7-2EDAA5922BBE}" srcOrd="3" destOrd="0" presId="urn:microsoft.com/office/officeart/2005/8/layout/vProcess5"/>
    <dgm:cxn modelId="{04A9637A-A136-A64C-A28C-4F962B9D8F02}" type="presParOf" srcId="{5685F156-25D0-0D41-882F-2143823F062D}" destId="{4B7470F6-A13D-3C46-AEAE-C9CE36BDEB14}" srcOrd="4" destOrd="0" presId="urn:microsoft.com/office/officeart/2005/8/layout/vProcess5"/>
    <dgm:cxn modelId="{902CB93F-0827-BA48-AB4C-92085C012CD2}" type="presParOf" srcId="{5685F156-25D0-0D41-882F-2143823F062D}" destId="{25757982-63C1-294F-913D-4D44F44A19AD}" srcOrd="5" destOrd="0" presId="urn:microsoft.com/office/officeart/2005/8/layout/vProcess5"/>
    <dgm:cxn modelId="{20FF3558-49BE-A140-B515-71B03357CC03}" type="presParOf" srcId="{5685F156-25D0-0D41-882F-2143823F062D}" destId="{92662628-1D98-AC40-9262-A41E3F37346C}" srcOrd="6" destOrd="0" presId="urn:microsoft.com/office/officeart/2005/8/layout/vProcess5"/>
    <dgm:cxn modelId="{DE9203D5-5918-8F48-BA6F-959D5A20706A}" type="presParOf" srcId="{5685F156-25D0-0D41-882F-2143823F062D}" destId="{C18897B2-9A35-3A43-9846-532A4A44D02A}" srcOrd="7" destOrd="0" presId="urn:microsoft.com/office/officeart/2005/8/layout/vProcess5"/>
    <dgm:cxn modelId="{5B1CD1C5-4E1C-7F4C-B541-E34452EF14DB}" type="presParOf" srcId="{5685F156-25D0-0D41-882F-2143823F062D}" destId="{90E6F79F-735F-C744-AA2E-E23DBC9669A9}" srcOrd="8" destOrd="0" presId="urn:microsoft.com/office/officeart/2005/8/layout/vProcess5"/>
    <dgm:cxn modelId="{C709690D-AFE6-9442-B9F2-42876437CB40}" type="presParOf" srcId="{5685F156-25D0-0D41-882F-2143823F062D}" destId="{9FE5A085-9C8F-0F4B-8CA8-E9CBF8512ADD}" srcOrd="9" destOrd="0" presId="urn:microsoft.com/office/officeart/2005/8/layout/vProcess5"/>
    <dgm:cxn modelId="{85491D84-258C-394A-BF08-D78ACC63C1A3}" type="presParOf" srcId="{5685F156-25D0-0D41-882F-2143823F062D}" destId="{D5CB9550-1568-224A-AEB6-C2F6466F61C3}" srcOrd="10" destOrd="0" presId="urn:microsoft.com/office/officeart/2005/8/layout/vProcess5"/>
    <dgm:cxn modelId="{155F789A-C26C-A34F-AB10-C94795B560FD}" type="presParOf" srcId="{5685F156-25D0-0D41-882F-2143823F062D}" destId="{41BE7E19-EFC7-7942-8723-2107EA9CC249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FEE2B-788C-A84A-A067-007B1B8B0FD4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8DF0DE-1596-5447-8F3C-B106C9179DE3}">
      <dsp:nvSpPr>
        <dsp:cNvPr id="0" name=""/>
        <dsp:cNvSpPr/>
      </dsp:nvSpPr>
      <dsp:spPr>
        <a:xfrm>
          <a:off x="384538" y="253918"/>
          <a:ext cx="5656275" cy="50816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3354" tIns="66040" rIns="66040" bIns="6604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Motivation &amp; Objectives</a:t>
          </a:r>
          <a:endParaRPr lang="en-US" sz="2600" kern="1200" dirty="0"/>
        </a:p>
      </dsp:txBody>
      <dsp:txXfrm>
        <a:off x="384538" y="253918"/>
        <a:ext cx="5656275" cy="508162"/>
      </dsp:txXfrm>
    </dsp:sp>
    <dsp:sp modelId="{3CDB14E7-FDA9-644B-99CC-9E992A0CB390}">
      <dsp:nvSpPr>
        <dsp:cNvPr id="0" name=""/>
        <dsp:cNvSpPr/>
      </dsp:nvSpPr>
      <dsp:spPr>
        <a:xfrm>
          <a:off x="66936" y="190398"/>
          <a:ext cx="635203" cy="6352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6F859C-3EE2-9C4E-BAB1-ED3D5102F6B4}">
      <dsp:nvSpPr>
        <dsp:cNvPr id="0" name=""/>
        <dsp:cNvSpPr/>
      </dsp:nvSpPr>
      <dsp:spPr>
        <a:xfrm>
          <a:off x="748672" y="1015918"/>
          <a:ext cx="5292140" cy="5081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3354" tIns="66040" rIns="66040" bIns="6604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Introduction</a:t>
          </a:r>
          <a:endParaRPr lang="en-US" sz="2600" kern="1200" dirty="0"/>
        </a:p>
      </dsp:txBody>
      <dsp:txXfrm>
        <a:off x="748672" y="1015918"/>
        <a:ext cx="5292140" cy="508162"/>
      </dsp:txXfrm>
    </dsp:sp>
    <dsp:sp modelId="{316C1CA1-8482-0442-9AC8-5FB314DAB885}">
      <dsp:nvSpPr>
        <dsp:cNvPr id="0" name=""/>
        <dsp:cNvSpPr/>
      </dsp:nvSpPr>
      <dsp:spPr>
        <a:xfrm>
          <a:off x="431071" y="952398"/>
          <a:ext cx="635203" cy="6352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9499FD-AED8-FF4E-B09B-BBA2B4036167}">
      <dsp:nvSpPr>
        <dsp:cNvPr id="0" name=""/>
        <dsp:cNvSpPr/>
      </dsp:nvSpPr>
      <dsp:spPr>
        <a:xfrm>
          <a:off x="860432" y="1777918"/>
          <a:ext cx="5180380" cy="50816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3354" tIns="66040" rIns="66040" bIns="6604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Methodology</a:t>
          </a:r>
          <a:endParaRPr lang="en-US" sz="2600" kern="1200" dirty="0"/>
        </a:p>
      </dsp:txBody>
      <dsp:txXfrm>
        <a:off x="860432" y="1777918"/>
        <a:ext cx="5180380" cy="508162"/>
      </dsp:txXfrm>
    </dsp:sp>
    <dsp:sp modelId="{C0328EDC-F7AD-1142-8E09-9C93D0CEAC5F}">
      <dsp:nvSpPr>
        <dsp:cNvPr id="0" name=""/>
        <dsp:cNvSpPr/>
      </dsp:nvSpPr>
      <dsp:spPr>
        <a:xfrm>
          <a:off x="542831" y="1714398"/>
          <a:ext cx="635203" cy="6352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45B577-67C9-414F-932A-98183A92DA65}">
      <dsp:nvSpPr>
        <dsp:cNvPr id="0" name=""/>
        <dsp:cNvSpPr/>
      </dsp:nvSpPr>
      <dsp:spPr>
        <a:xfrm>
          <a:off x="748672" y="2539918"/>
          <a:ext cx="5292140" cy="50816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3354" tIns="66040" rIns="66040" bIns="6604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Experiment Results</a:t>
          </a:r>
          <a:endParaRPr lang="en-US" sz="2600" kern="1200" dirty="0"/>
        </a:p>
      </dsp:txBody>
      <dsp:txXfrm>
        <a:off x="748672" y="2539918"/>
        <a:ext cx="5292140" cy="508162"/>
      </dsp:txXfrm>
    </dsp:sp>
    <dsp:sp modelId="{35CF963D-953F-324E-85BC-0D4F59E184E2}">
      <dsp:nvSpPr>
        <dsp:cNvPr id="0" name=""/>
        <dsp:cNvSpPr/>
      </dsp:nvSpPr>
      <dsp:spPr>
        <a:xfrm>
          <a:off x="431071" y="2476398"/>
          <a:ext cx="635203" cy="6352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724FFE-22CE-DF41-84DE-067DCA3404C5}">
      <dsp:nvSpPr>
        <dsp:cNvPr id="0" name=""/>
        <dsp:cNvSpPr/>
      </dsp:nvSpPr>
      <dsp:spPr>
        <a:xfrm>
          <a:off x="384538" y="3301918"/>
          <a:ext cx="5656275" cy="5081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3354" tIns="66040" rIns="66040" bIns="6604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Conclusion &amp; Future Work</a:t>
          </a:r>
          <a:endParaRPr lang="en-US" sz="2600" kern="1200" dirty="0"/>
        </a:p>
      </dsp:txBody>
      <dsp:txXfrm>
        <a:off x="384538" y="3301918"/>
        <a:ext cx="5656275" cy="508162"/>
      </dsp:txXfrm>
    </dsp:sp>
    <dsp:sp modelId="{A5D9DF3F-F85B-DD48-A9F3-F8A0FD453003}">
      <dsp:nvSpPr>
        <dsp:cNvPr id="0" name=""/>
        <dsp:cNvSpPr/>
      </dsp:nvSpPr>
      <dsp:spPr>
        <a:xfrm>
          <a:off x="66936" y="3238398"/>
          <a:ext cx="635203" cy="6352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D6FA2B-8CA2-F641-A803-ECEDA2FE8273}">
      <dsp:nvSpPr>
        <dsp:cNvPr id="0" name=""/>
        <dsp:cNvSpPr/>
      </dsp:nvSpPr>
      <dsp:spPr>
        <a:xfrm>
          <a:off x="0" y="0"/>
          <a:ext cx="6953248" cy="10959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use the raw data to train word vectors that capture the semantics of words</a:t>
          </a:r>
          <a:endParaRPr lang="en-US" sz="2000" kern="1200" dirty="0"/>
        </a:p>
      </dsp:txBody>
      <dsp:txXfrm>
        <a:off x="32101" y="32101"/>
        <a:ext cx="5677974" cy="1031790"/>
      </dsp:txXfrm>
    </dsp:sp>
    <dsp:sp modelId="{E9D5D78F-2163-4342-B899-7CBEE965AEC3}">
      <dsp:nvSpPr>
        <dsp:cNvPr id="0" name=""/>
        <dsp:cNvSpPr/>
      </dsp:nvSpPr>
      <dsp:spPr>
        <a:xfrm>
          <a:off x="582334" y="1295264"/>
          <a:ext cx="6953248" cy="109599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manually labeled a small number of sentences with aspects (i.e. price, amenity) and sentiment</a:t>
          </a:r>
          <a:endParaRPr lang="en-US" sz="2000" kern="1200" dirty="0"/>
        </a:p>
      </dsp:txBody>
      <dsp:txXfrm>
        <a:off x="614435" y="1327365"/>
        <a:ext cx="5594316" cy="1031790"/>
      </dsp:txXfrm>
    </dsp:sp>
    <dsp:sp modelId="{EB84C056-9F3E-6340-8BC7-2EDAA5922BBE}">
      <dsp:nvSpPr>
        <dsp:cNvPr id="0" name=""/>
        <dsp:cNvSpPr/>
      </dsp:nvSpPr>
      <dsp:spPr>
        <a:xfrm>
          <a:off x="1155977" y="2590528"/>
          <a:ext cx="6953248" cy="109599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train two Convolutional Neural Networks (CNNs) to detect aspects and sentiment of each sentence in a review</a:t>
          </a:r>
          <a:endParaRPr lang="en-US" sz="2000" kern="1200" dirty="0"/>
        </a:p>
      </dsp:txBody>
      <dsp:txXfrm>
        <a:off x="1188078" y="2622629"/>
        <a:ext cx="5603008" cy="1031790"/>
      </dsp:txXfrm>
    </dsp:sp>
    <dsp:sp modelId="{4B7470F6-A13D-3C46-AEAE-C9CE36BDEB14}">
      <dsp:nvSpPr>
        <dsp:cNvPr id="0" name=""/>
        <dsp:cNvSpPr/>
      </dsp:nvSpPr>
      <dsp:spPr>
        <a:xfrm>
          <a:off x="1738312" y="3885793"/>
          <a:ext cx="6953248" cy="109599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the aspects and sentiment of each sentence were used as features to determine the quality of a review. The prediction can be visualized through a user interface</a:t>
          </a:r>
          <a:endParaRPr lang="en-US" sz="2000" kern="1200" dirty="0"/>
        </a:p>
      </dsp:txBody>
      <dsp:txXfrm>
        <a:off x="1770413" y="3917894"/>
        <a:ext cx="5594316" cy="1031790"/>
      </dsp:txXfrm>
    </dsp:sp>
    <dsp:sp modelId="{25757982-63C1-294F-913D-4D44F44A19AD}">
      <dsp:nvSpPr>
        <dsp:cNvPr id="0" name=""/>
        <dsp:cNvSpPr/>
      </dsp:nvSpPr>
      <dsp:spPr>
        <a:xfrm>
          <a:off x="6240853" y="839430"/>
          <a:ext cx="712395" cy="71239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200" kern="1200"/>
        </a:p>
      </dsp:txBody>
      <dsp:txXfrm>
        <a:off x="6401142" y="839430"/>
        <a:ext cx="391817" cy="536077"/>
      </dsp:txXfrm>
    </dsp:sp>
    <dsp:sp modelId="{92662628-1D98-AC40-9262-A41E3F37346C}">
      <dsp:nvSpPr>
        <dsp:cNvPr id="0" name=""/>
        <dsp:cNvSpPr/>
      </dsp:nvSpPr>
      <dsp:spPr>
        <a:xfrm>
          <a:off x="6823187" y="2134695"/>
          <a:ext cx="712395" cy="712395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200" kern="1200"/>
        </a:p>
      </dsp:txBody>
      <dsp:txXfrm>
        <a:off x="6983476" y="2134695"/>
        <a:ext cx="391817" cy="536077"/>
      </dsp:txXfrm>
    </dsp:sp>
    <dsp:sp modelId="{C18897B2-9A35-3A43-9846-532A4A44D02A}">
      <dsp:nvSpPr>
        <dsp:cNvPr id="0" name=""/>
        <dsp:cNvSpPr/>
      </dsp:nvSpPr>
      <dsp:spPr>
        <a:xfrm>
          <a:off x="7396831" y="3429959"/>
          <a:ext cx="712395" cy="712395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200" kern="1200"/>
        </a:p>
      </dsp:txBody>
      <dsp:txXfrm>
        <a:off x="7557120" y="3429959"/>
        <a:ext cx="391817" cy="5360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05748-ED2D-D64E-99DF-8786916463A4}" type="datetime1">
              <a:rPr lang="en-US" smtClean="0"/>
              <a:t>12/8/17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A7536-799B-F143-BC53-9CC169B5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7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2.jpg>
</file>

<file path=ppt/media/image13.jpg>
</file>

<file path=ppt/media/image14.jpg>
</file>

<file path=ppt/media/image15.png>
</file>

<file path=ppt/media/image16.png>
</file>

<file path=ppt/media/image18.jpeg>
</file>

<file path=ppt/media/image19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AFACB-FB72-504C-9D79-2AB5728FD867}" type="datetime1">
              <a:rPr lang="en-US" smtClean="0"/>
              <a:t>12/8/17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1DC2-A28F-4C81-9966-8D7B3191D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14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61DC2-A28F-4C81-9966-8D7B3191DD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02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61DC2-A28F-4C81-9966-8D7B3191DD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54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61DC2-A28F-4C81-9966-8D7B3191DD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97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961DC2-A28F-4C81-9966-8D7B3191DD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728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2.emf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jp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2.emf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2.emf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1.emf"/><Relationship Id="rId3" Type="http://schemas.openxmlformats.org/officeDocument/2006/relationships/image" Target="../media/image2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1.emf"/><Relationship Id="rId3" Type="http://schemas.openxmlformats.org/officeDocument/2006/relationships/image" Target="../media/image2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5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6.png"/><Relationship Id="rId3" Type="http://schemas.openxmlformats.org/officeDocument/2006/relationships/image" Target="../media/image17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Relationship Id="rId3" Type="http://schemas.openxmlformats.org/officeDocument/2006/relationships/image" Target="../media/image2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6066" y="-14942"/>
            <a:ext cx="2324100" cy="13208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63494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36208966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7391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261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172887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14555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0526" y="1709351"/>
            <a:ext cx="4269473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9692133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8691562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360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661715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877718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9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70503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52549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382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C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3" name="Straight Connector 22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30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2237110"/>
            <a:ext cx="8805158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Section Break Line 1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66832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5119112"/>
            <a:ext cx="9144000" cy="17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060870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5528235"/>
            <a:ext cx="7884696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5067118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4024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743858" y="1570617"/>
            <a:ext cx="7672698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 smtClean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3309938" y="5206137"/>
            <a:ext cx="5565775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Insert Quote Attribution Here</a:t>
            </a:r>
            <a:endParaRPr lang="en-US" dirty="0"/>
          </a:p>
        </p:txBody>
      </p:sp>
      <p:pic>
        <p:nvPicPr>
          <p:cNvPr id="21" name="Picture 20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" y="1561545"/>
            <a:ext cx="557893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320315" y="4701328"/>
            <a:ext cx="557893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936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162932" y="1578919"/>
            <a:ext cx="3755643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5162933" y="5766677"/>
            <a:ext cx="3755642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photo caption(s) here.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8920"/>
            <a:ext cx="4242014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 smtClean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1470234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5067207" y="1573229"/>
            <a:ext cx="1851807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023274" y="1573229"/>
            <a:ext cx="1839493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5067207" y="3914118"/>
            <a:ext cx="1851807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7023274" y="3914118"/>
            <a:ext cx="1839493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2054"/>
            <a:ext cx="4242014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Insert Bullets Here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2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239486" y="1578919"/>
            <a:ext cx="4557485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4884057" y="3690747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4884057" y="1578919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7206343" y="1572054"/>
            <a:ext cx="1720170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photo caption(s) here.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96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39486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239939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Figure Title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2652483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Click to Insert Chart or Table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97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623811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6624264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Figure Title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229186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Click to Insert Chart or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0536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227013" y="1585784"/>
            <a:ext cx="8481556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Click to Insert Chart or Table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645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246744" y="1578919"/>
            <a:ext cx="4217444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Comparative Data 1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46742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4672705" y="1572054"/>
            <a:ext cx="4217756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Comparative Data 2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4673015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 smtClean="0"/>
              <a:t>Insert data caption(s) here.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 smtClean="0"/>
              <a:t>Insert Slide Title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6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Fount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32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5245111"/>
            <a:ext cx="9144000" cy="1612889"/>
            <a:chOff x="-1276426" y="5245111"/>
            <a:chExt cx="9144000" cy="161288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4822622" y="524511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276426" y="524566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276426" y="5272276"/>
              <a:ext cx="9144000" cy="1585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371600" y="5240939"/>
            <a:ext cx="6400800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Presenter Name Here</a:t>
            </a:r>
            <a:br>
              <a:rPr lang="en-US" dirty="0" smtClean="0"/>
            </a:br>
            <a:r>
              <a:rPr lang="en-US" dirty="0" smtClean="0"/>
              <a:t>Email Here</a:t>
            </a:r>
            <a:br>
              <a:rPr lang="en-US" dirty="0" smtClean="0"/>
            </a:br>
            <a:r>
              <a:rPr lang="en-US" dirty="0" smtClean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5428" y="678404"/>
            <a:ext cx="3544298" cy="30280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2800" y="4263995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84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230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udents with NYC sky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5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</p:txBody>
      </p:sp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80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win A Stevens H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99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mpus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</p:txBody>
      </p:sp>
      <p:sp>
        <p:nvSpPr>
          <p:cNvPr id="13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158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7063" y="1170132"/>
            <a:ext cx="5216937" cy="5687868"/>
          </a:xfrm>
          <a:prstGeom prst="rect">
            <a:avLst/>
          </a:prstGeom>
        </p:spPr>
      </p:pic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123826" y="3534870"/>
            <a:ext cx="3828116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Subtitle line that can be up to 2 lines of text if it needs to be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3845138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Presenter’s Name</a:t>
            </a:r>
            <a:br>
              <a:rPr lang="en-US" dirty="0" smtClean="0"/>
            </a:br>
            <a:r>
              <a:rPr lang="en-US" dirty="0" smtClean="0"/>
              <a:t>Presenter’s Title</a:t>
            </a:r>
            <a:br>
              <a:rPr lang="en-US" dirty="0" smtClean="0"/>
            </a:br>
            <a:r>
              <a:rPr lang="en-US" dirty="0" smtClean="0"/>
              <a:t>Presenter’s Department</a:t>
            </a:r>
            <a:br>
              <a:rPr lang="en-US" dirty="0" smtClean="0"/>
            </a:br>
            <a:r>
              <a:rPr lang="en-US" dirty="0" smtClean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18" name="Straight Connector 17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853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5119112"/>
            <a:ext cx="9144000" cy="17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060870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Insert Image</a:t>
            </a:r>
            <a:endParaRPr lang="en-US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5528235"/>
            <a:ext cx="7884696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5067118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0513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theme" Target="../theme/theme2.xml"/><Relationship Id="rId8" Type="http://schemas.openxmlformats.org/officeDocument/2006/relationships/image" Target="../media/image11.emf"/><Relationship Id="rId9" Type="http://schemas.openxmlformats.org/officeDocument/2006/relationships/image" Target="../media/image2.emf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9.xml"/><Relationship Id="rId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4" Type="http://schemas.openxmlformats.org/officeDocument/2006/relationships/theme" Target="../theme/theme7.xml"/><Relationship Id="rId5" Type="http://schemas.openxmlformats.org/officeDocument/2006/relationships/image" Target="../media/image11.emf"/><Relationship Id="rId6" Type="http://schemas.openxmlformats.org/officeDocument/2006/relationships/image" Target="../media/image2.emf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9.xml"/><Relationship Id="rId5" Type="http://schemas.openxmlformats.org/officeDocument/2006/relationships/theme" Target="../theme/theme8.xml"/><Relationship Id="rId6" Type="http://schemas.openxmlformats.org/officeDocument/2006/relationships/image" Target="../media/image11.emf"/><Relationship Id="rId7" Type="http://schemas.openxmlformats.org/officeDocument/2006/relationships/image" Target="../media/image2.emf"/><Relationship Id="rId1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7.xml"/></Relationships>
</file>

<file path=ppt/slideMasters/_rels/slideMaster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6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803" r:id="rId2"/>
    <p:sldLayoutId id="2147483804" r:id="rId3"/>
    <p:sldLayoutId id="2147483805" r:id="rId4"/>
    <p:sldLayoutId id="2147483773" r:id="rId5"/>
    <p:sldLayoutId id="2147483771" r:id="rId6"/>
    <p:sldLayoutId id="2147483799" r:id="rId7"/>
    <p:sldLayoutId id="2147483764" r:id="rId8"/>
    <p:sldLayoutId id="2147483806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6099048" y="6419355"/>
            <a:ext cx="3044952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6419912"/>
            <a:ext cx="6099048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0" y="6446520"/>
            <a:ext cx="9144000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6" name="Slide Number Placeholder 1"/>
          <p:cNvSpPr>
            <a:spLocks noGrp="1"/>
          </p:cNvSpPr>
          <p:nvPr userDrawn="1"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0"/>
            <a:ext cx="9144000" cy="928827"/>
            <a:chOff x="0" y="0"/>
            <a:chExt cx="9144000" cy="928827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89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800" r:id="rId2"/>
    <p:sldLayoutId id="2147483767" r:id="rId3"/>
    <p:sldLayoutId id="2147483801" r:id="rId4"/>
    <p:sldLayoutId id="2147483768" r:id="rId5"/>
    <p:sldLayoutId id="2147483802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51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75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4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1489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313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2" r:id="rId2"/>
    <p:sldLayoutId id="2147483695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479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5" r:id="rId2"/>
    <p:sldLayoutId id="2147483704" r:id="rId3"/>
    <p:sldLayoutId id="2147483652" r:id="rId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0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openxmlformats.org/officeDocument/2006/relationships/image" Target="../media/image25.jpeg"/><Relationship Id="rId5" Type="http://schemas.openxmlformats.org/officeDocument/2006/relationships/image" Target="../media/image29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14.xml"/><Relationship Id="rId2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jpeg"/><Relationship Id="rId5" Type="http://schemas.openxmlformats.org/officeDocument/2006/relationships/image" Target="../media/image25.jpeg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BIA-660</a:t>
            </a:r>
            <a:r>
              <a:rPr lang="zh-CN" altLang="en-US" dirty="0"/>
              <a:t> </a:t>
            </a:r>
            <a:r>
              <a:rPr lang="en-US" altLang="zh-CN" dirty="0"/>
              <a:t>Web</a:t>
            </a:r>
            <a:r>
              <a:rPr lang="zh-CN" altLang="en-US" dirty="0"/>
              <a:t> </a:t>
            </a:r>
            <a:r>
              <a:rPr lang="en-US" altLang="zh-CN" dirty="0"/>
              <a:t>Analytics</a:t>
            </a:r>
            <a:r>
              <a:rPr lang="zh-CN" altLang="en-US" dirty="0"/>
              <a:t> </a:t>
            </a:r>
            <a:r>
              <a:rPr lang="en-US" altLang="zh-CN" dirty="0" smtClean="0"/>
              <a:t>Final</a:t>
            </a:r>
            <a:r>
              <a:rPr lang="zh-CN" altLang="en-US" dirty="0" smtClean="0"/>
              <a:t> </a:t>
            </a:r>
            <a:r>
              <a:rPr lang="en-US" altLang="zh-CN" dirty="0"/>
              <a:t>Presentation</a:t>
            </a:r>
            <a:r>
              <a:rPr lang="zh-CN" altLang="en-US" dirty="0"/>
              <a:t> 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en-US" sz="3200" dirty="0">
                <a:ea typeface="ＭＳ Ｐゴシック" charset="-128"/>
              </a:rPr>
              <a:t>A Tool For Discovering High Quality Reviews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 err="1" smtClean="0"/>
              <a:t>Zijing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Huang,</a:t>
            </a:r>
            <a:r>
              <a:rPr lang="zh-TW" altLang="en-US" dirty="0" smtClean="0"/>
              <a:t> </a:t>
            </a:r>
            <a:r>
              <a:rPr lang="en-US" altLang="zh-CN" dirty="0" smtClean="0"/>
              <a:t>Po-</a:t>
            </a:r>
            <a:r>
              <a:rPr lang="en-US" altLang="zh-CN" dirty="0" err="1" smtClean="0"/>
              <a:t>Hsun</a:t>
            </a:r>
            <a:r>
              <a:rPr lang="zh-CN" altLang="en-US" dirty="0" smtClean="0"/>
              <a:t> </a:t>
            </a:r>
            <a:r>
              <a:rPr lang="en-US" altLang="zh-CN" dirty="0" smtClean="0"/>
              <a:t>Chen, </a:t>
            </a:r>
          </a:p>
          <a:p>
            <a:r>
              <a:rPr lang="en-US" altLang="zh-CN" dirty="0" err="1"/>
              <a:t>Hao</a:t>
            </a:r>
            <a:r>
              <a:rPr lang="en-US" altLang="zh-CN" dirty="0"/>
              <a:t>-Wei Chen, Chao</a:t>
            </a:r>
            <a:r>
              <a:rPr lang="zh-CN" altLang="en-US" dirty="0" smtClean="0"/>
              <a:t> </a:t>
            </a:r>
            <a:r>
              <a:rPr lang="en-US" altLang="zh-CN" dirty="0"/>
              <a:t>Shu</a:t>
            </a:r>
          </a:p>
          <a:p>
            <a:r>
              <a:rPr lang="en-US" altLang="zh-CN" dirty="0"/>
              <a:t>Department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Computer</a:t>
            </a:r>
            <a:r>
              <a:rPr lang="zh-CN" altLang="en-US" dirty="0"/>
              <a:t> </a:t>
            </a:r>
            <a:r>
              <a:rPr lang="en-US" altLang="zh-CN" dirty="0"/>
              <a:t>Science</a:t>
            </a:r>
          </a:p>
          <a:p>
            <a:r>
              <a:rPr lang="en-US" altLang="zh-CN" dirty="0" smtClean="0"/>
              <a:t>2017.12.03</a:t>
            </a:r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3016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 smtClean="0">
                <a:latin typeface="Arial" charset="0"/>
              </a:rPr>
              <a:t>Evaluation using Naïve Bayes</a:t>
            </a:r>
          </a:p>
          <a:p>
            <a:pPr marL="285750" indent="-285750">
              <a:buFont typeface="Wingdings" charset="2"/>
              <a:buChar char="v"/>
            </a:pPr>
            <a:r>
              <a:rPr lang="en-US" dirty="0"/>
              <a:t>We use the same data set and split it into 70% as the training set and 30% as test set.</a:t>
            </a:r>
          </a:p>
          <a:p>
            <a:pPr marL="285750" indent="-285750">
              <a:buFont typeface="Wingdings" charset="2"/>
              <a:buChar char="v"/>
            </a:pPr>
            <a:r>
              <a:rPr lang="en-US" dirty="0"/>
              <a:t>U</a:t>
            </a:r>
            <a:r>
              <a:rPr lang="en-US" dirty="0" smtClean="0"/>
              <a:t>se </a:t>
            </a:r>
            <a:r>
              <a:rPr lang="en-US" dirty="0" err="1"/>
              <a:t>Tf-idf</a:t>
            </a:r>
            <a:r>
              <a:rPr lang="en-US" dirty="0"/>
              <a:t> vector with </a:t>
            </a:r>
            <a:r>
              <a:rPr lang="en-US" dirty="0" err="1"/>
              <a:t>MultinomialNB</a:t>
            </a:r>
            <a:r>
              <a:rPr lang="en-US" dirty="0"/>
              <a:t> to classify the sentiment and use multi-label classification for classifying </a:t>
            </a:r>
            <a:r>
              <a:rPr lang="en-US" dirty="0" smtClean="0"/>
              <a:t>labels.</a:t>
            </a:r>
          </a:p>
          <a:p>
            <a:pPr marL="285750" indent="-285750">
              <a:buFont typeface="Wingdings" charset="2"/>
              <a:buChar char="v"/>
            </a:pPr>
            <a:r>
              <a:rPr lang="en-US" dirty="0" smtClean="0"/>
              <a:t>Transform </a:t>
            </a:r>
            <a:r>
              <a:rPr lang="en-US" dirty="0"/>
              <a:t>labels into indicator matrix. The error rate is calculated per predicted indicator matrix which is not fully matched with the actual one</a:t>
            </a:r>
            <a:r>
              <a:rPr lang="en-US" dirty="0" smtClean="0"/>
              <a:t>.</a:t>
            </a:r>
          </a:p>
          <a:p>
            <a:pPr marL="742950" lvl="1" indent="-285750">
              <a:buFont typeface="Wingdings" charset="2"/>
              <a:buChar char="Ø"/>
            </a:pPr>
            <a:endParaRPr lang="en-US" dirty="0"/>
          </a:p>
          <a:p>
            <a:pPr marL="742950" lvl="1" indent="-285750">
              <a:buFont typeface="Wingdings" charset="2"/>
              <a:buChar char="Ø"/>
            </a:pPr>
            <a:endParaRPr lang="en-US" dirty="0" smtClean="0"/>
          </a:p>
          <a:p>
            <a:pPr lvl="1"/>
            <a:r>
              <a:rPr lang="en-US" dirty="0"/>
              <a:t> </a:t>
            </a:r>
            <a:r>
              <a:rPr lang="en-US" dirty="0" smtClean="0"/>
              <a:t>      [1,              1,               0,                0,                0,               0]</a:t>
            </a:r>
          </a:p>
          <a:p>
            <a:pPr marL="742950" lvl="1" indent="-285750">
              <a:buFont typeface="Wingdings" charset="2"/>
              <a:buChar char="Ø"/>
            </a:pPr>
            <a:endParaRPr lang="en-US" dirty="0" smtClean="0"/>
          </a:p>
          <a:p>
            <a:pPr marL="285750" indent="-285750">
              <a:buFont typeface="Wingdings" charset="2"/>
              <a:buChar char="v"/>
            </a:pPr>
            <a:endParaRPr lang="en-US" dirty="0"/>
          </a:p>
          <a:p>
            <a:pPr marL="285750" indent="-285750">
              <a:buFont typeface="Wingdings" charset="2"/>
              <a:buChar char="v"/>
            </a:pPr>
            <a:endParaRPr lang="en-US" altLang="zh-CN" dirty="0" smtClean="0">
              <a:latin typeface="Arial" charset="0"/>
            </a:endParaRPr>
          </a:p>
          <a:p>
            <a:r>
              <a:rPr lang="en-US" altLang="zh-CN" dirty="0" smtClean="0">
                <a:latin typeface="Arial" charset="0"/>
              </a:rPr>
              <a:t> </a:t>
            </a:r>
            <a:endParaRPr kumimoji="1"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Experiment </a:t>
            </a:r>
            <a:r>
              <a:rPr lang="en-US" dirty="0" smtClean="0"/>
              <a:t>Results(1/2)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1141046" y="3269371"/>
            <a:ext cx="5988539" cy="175738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1141046" y="3603002"/>
            <a:ext cx="5943600" cy="31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4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Font typeface="Wingdings" charset="2"/>
              <a:buChar char="v"/>
            </a:pPr>
            <a:r>
              <a:rPr lang="en-US" dirty="0" smtClean="0"/>
              <a:t>Naïve Bayes</a:t>
            </a:r>
          </a:p>
          <a:p>
            <a:pPr marL="0" indent="0">
              <a:buNone/>
            </a:pPr>
            <a:r>
              <a:rPr lang="en-US" dirty="0" smtClean="0"/>
              <a:t>The performance of classifying label: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performance of classifying sentiment: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</a:t>
            </a:r>
            <a:r>
              <a:rPr lang="en-US" dirty="0" smtClean="0"/>
              <a:t>Results(2/2</a:t>
            </a:r>
            <a:r>
              <a:rPr lang="en-US" dirty="0"/>
              <a:t>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Performance Evaluation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Font typeface="Wingdings" charset="2"/>
              <a:buChar char="v"/>
            </a:pPr>
            <a:r>
              <a:rPr lang="en-US" dirty="0" smtClean="0"/>
              <a:t>Convolutional Neural Works</a:t>
            </a:r>
          </a:p>
          <a:p>
            <a:pPr marL="0" indent="0">
              <a:buNone/>
            </a:pPr>
            <a:r>
              <a:rPr lang="en-US" dirty="0" smtClean="0"/>
              <a:t>The performance of classifying label: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performance of classifying sentiment: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3" y="4530003"/>
            <a:ext cx="3868249" cy="10460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199" y="2530229"/>
            <a:ext cx="3417247" cy="13383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199" y="4530003"/>
            <a:ext cx="3397350" cy="10027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873" y="2522413"/>
            <a:ext cx="3470129" cy="133957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4092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User Interface</a:t>
            </a:r>
          </a:p>
          <a:p>
            <a:pPr marL="285750" indent="-285750">
              <a:buFont typeface="Wingdings" charset="2"/>
              <a:buChar char="v"/>
            </a:pPr>
            <a:r>
              <a:rPr lang="en-US" dirty="0" smtClean="0"/>
              <a:t>Framework: Flask</a:t>
            </a:r>
          </a:p>
          <a:p>
            <a:pPr marL="285750" indent="-285750">
              <a:buFont typeface="Wingdings" charset="2"/>
              <a:buChar char="v"/>
            </a:pPr>
            <a:r>
              <a:rPr lang="en-US" dirty="0" err="1" smtClean="0"/>
              <a:t>NodeJS</a:t>
            </a:r>
            <a:endParaRPr lang="en-US" dirty="0" smtClean="0"/>
          </a:p>
          <a:p>
            <a:pPr marL="285750" indent="-285750">
              <a:buFont typeface="Wingdings" charset="2"/>
              <a:buChar char="v"/>
            </a:pPr>
            <a:r>
              <a:rPr lang="en-US" dirty="0" smtClean="0"/>
              <a:t>Bootstrap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</a:t>
            </a:r>
            <a:r>
              <a:rPr lang="en-US" dirty="0" smtClean="0"/>
              <a:t>Results(2/2</a:t>
            </a:r>
            <a:r>
              <a:rPr lang="en-US" dirty="0"/>
              <a:t>)</a:t>
            </a:r>
          </a:p>
        </p:txBody>
      </p:sp>
      <p:sp>
        <p:nvSpPr>
          <p:cNvPr id="7" name="Rectangle 6"/>
          <p:cNvSpPr/>
          <p:nvPr/>
        </p:nvSpPr>
        <p:spPr>
          <a:xfrm>
            <a:off x="3696677" y="2223164"/>
            <a:ext cx="4954954" cy="535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945" y="1849784"/>
            <a:ext cx="6350629" cy="36991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1832" y="1853832"/>
            <a:ext cx="2890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Input sentence or paragraph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96677" y="2916724"/>
            <a:ext cx="4954954" cy="18584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454401" y="4824058"/>
            <a:ext cx="5464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Output Labels, Sentiments (it will split the input sentence by sentence) and Review Quality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696676" y="2223164"/>
            <a:ext cx="4954954" cy="607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149" y="1845604"/>
            <a:ext cx="6355080" cy="3703320"/>
          </a:xfrm>
          <a:prstGeom prst="rect">
            <a:avLst/>
          </a:prstGeom>
        </p:spPr>
      </p:pic>
      <p:pic>
        <p:nvPicPr>
          <p:cNvPr id="17" name="Picture 16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149" y="1841480"/>
            <a:ext cx="6355080" cy="370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70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8" grpId="1"/>
      <p:bldP spid="10" grpId="0" animBg="1"/>
      <p:bldP spid="10" grpId="1" animBg="1"/>
      <p:bldP spid="11" grpId="0"/>
      <p:bldP spid="11" grpId="1"/>
      <p:bldP spid="15" grpId="0" animBg="1"/>
      <p:bldP spid="15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300" dirty="0" smtClean="0"/>
              <a:t>Workable</a:t>
            </a:r>
          </a:p>
          <a:p>
            <a:pPr marL="285750" indent="-285750">
              <a:buFont typeface="Wingdings" charset="2"/>
              <a:buChar char="v"/>
            </a:pPr>
            <a:r>
              <a:rPr lang="en-US" sz="2300" dirty="0" smtClean="0"/>
              <a:t>Label Classifying (CNN)</a:t>
            </a:r>
          </a:p>
          <a:p>
            <a:pPr marL="285750" indent="-285750">
              <a:buFont typeface="Wingdings" charset="2"/>
              <a:buChar char="v"/>
            </a:pPr>
            <a:r>
              <a:rPr lang="en-US" sz="2300" dirty="0" smtClean="0"/>
              <a:t>Sentiment Classifying (CNN)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Future </a:t>
            </a:r>
            <a:r>
              <a:rPr lang="en-US" dirty="0" smtClean="0"/>
              <a:t>Work(1/2</a:t>
            </a:r>
            <a:r>
              <a:rPr lang="en-US" dirty="0"/>
              <a:t>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2300" dirty="0" smtClean="0"/>
              <a:t>Un-workable</a:t>
            </a:r>
          </a:p>
          <a:p>
            <a:pPr marL="285750" indent="-285750">
              <a:buFont typeface="Wingdings" charset="2"/>
              <a:buChar char="v"/>
            </a:pPr>
            <a:r>
              <a:rPr lang="en-US" sz="2300" dirty="0" smtClean="0"/>
              <a:t>The performance of quality of the sentence is not very precise.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sz="2300" dirty="0" smtClean="0"/>
              <a:t>The samples of every label are not enough. (At least 100 samples)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sz="2300" dirty="0" smtClean="0"/>
              <a:t>Need more agreements</a:t>
            </a:r>
            <a:endParaRPr lang="en-US" sz="2300" dirty="0"/>
          </a:p>
          <a:p>
            <a:pPr marL="742950" lvl="1" indent="-285750">
              <a:buFont typeface="Wingdings" charset="2"/>
              <a:buChar char="Ø"/>
            </a:pPr>
            <a:r>
              <a:rPr lang="en-US" sz="2300" dirty="0" smtClean="0"/>
              <a:t>Adding more extreme sentences</a:t>
            </a:r>
          </a:p>
        </p:txBody>
      </p:sp>
    </p:spTree>
    <p:extLst>
      <p:ext uri="{BB962C8B-B14F-4D97-AF65-F5344CB8AC3E}">
        <p14:creationId xmlns:p14="http://schemas.microsoft.com/office/powerpoint/2010/main" val="55455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v"/>
            </a:pPr>
            <a:r>
              <a:rPr lang="en-US" sz="2300" dirty="0" smtClean="0"/>
              <a:t>Add </a:t>
            </a:r>
            <a:r>
              <a:rPr lang="en-US" sz="2300" dirty="0"/>
              <a:t>more </a:t>
            </a:r>
            <a:r>
              <a:rPr lang="en-US" sz="2300" dirty="0" smtClean="0"/>
              <a:t>training sets </a:t>
            </a:r>
            <a:r>
              <a:rPr lang="en-US" sz="2300" dirty="0"/>
              <a:t>(sample quantity) </a:t>
            </a:r>
          </a:p>
          <a:p>
            <a:pPr marL="285750" indent="-285750">
              <a:buFont typeface="Wingdings" charset="2"/>
              <a:buChar char="v"/>
            </a:pPr>
            <a:r>
              <a:rPr lang="en-US" sz="2300" dirty="0" smtClean="0"/>
              <a:t>Let </a:t>
            </a:r>
            <a:r>
              <a:rPr lang="en-US" sz="2300" dirty="0"/>
              <a:t>more people to do the sample </a:t>
            </a:r>
            <a:r>
              <a:rPr lang="en-US" sz="2300" dirty="0" smtClean="0"/>
              <a:t>agreements </a:t>
            </a:r>
            <a:r>
              <a:rPr lang="en-US" sz="2300" dirty="0"/>
              <a:t>(sample quality) </a:t>
            </a:r>
          </a:p>
          <a:p>
            <a:pPr marL="285750" indent="-285750">
              <a:buFont typeface="Wingdings" charset="2"/>
              <a:buChar char="v"/>
            </a:pPr>
            <a:r>
              <a:rPr lang="en-US" sz="2300" dirty="0" smtClean="0"/>
              <a:t>When the </a:t>
            </a:r>
            <a:r>
              <a:rPr lang="en-US" sz="2300" dirty="0"/>
              <a:t>data </a:t>
            </a:r>
            <a:r>
              <a:rPr lang="en-US" sz="2300" dirty="0" smtClean="0"/>
              <a:t>samples get increased, </a:t>
            </a:r>
            <a:r>
              <a:rPr lang="en-US" sz="2300" dirty="0"/>
              <a:t>the CNN training time </a:t>
            </a:r>
            <a:r>
              <a:rPr lang="en-US" sz="2300" dirty="0" smtClean="0"/>
              <a:t>increases </a:t>
            </a:r>
            <a:r>
              <a:rPr lang="en-US" sz="2300" dirty="0"/>
              <a:t>as well. </a:t>
            </a:r>
            <a:r>
              <a:rPr lang="en-US" sz="2300" dirty="0" smtClean="0"/>
              <a:t>So, we </a:t>
            </a:r>
            <a:r>
              <a:rPr lang="en-US" sz="2300" dirty="0"/>
              <a:t>will put it into a distributed system</a:t>
            </a:r>
            <a:r>
              <a:rPr lang="en-US" sz="2300" dirty="0" smtClean="0"/>
              <a:t>.</a:t>
            </a:r>
          </a:p>
          <a:p>
            <a:pPr marL="285750" indent="-285750">
              <a:buFont typeface="Wingdings" charset="2"/>
              <a:buChar char="v"/>
            </a:pPr>
            <a:r>
              <a:rPr lang="en-US" altLang="en-US" sz="2300" dirty="0" smtClean="0">
                <a:latin typeface="Arial" charset="0"/>
              </a:rPr>
              <a:t>Publish </a:t>
            </a:r>
            <a:r>
              <a:rPr lang="en-US" altLang="en-US" sz="2300" dirty="0">
                <a:latin typeface="Arial" charset="0"/>
              </a:rPr>
              <a:t>a python package</a:t>
            </a:r>
            <a:r>
              <a:rPr lang="zh-CN" altLang="en-US" sz="2300" dirty="0">
                <a:latin typeface="Arial" charset="0"/>
              </a:rPr>
              <a:t> </a:t>
            </a:r>
            <a:r>
              <a:rPr lang="en-US" altLang="zh-CN" sz="2300" dirty="0">
                <a:latin typeface="Arial" charset="0"/>
              </a:rPr>
              <a:t>(or</a:t>
            </a:r>
            <a:r>
              <a:rPr lang="zh-CN" altLang="en-US" sz="2300" dirty="0">
                <a:latin typeface="Arial" charset="0"/>
              </a:rPr>
              <a:t> </a:t>
            </a:r>
            <a:r>
              <a:rPr lang="en-US" altLang="zh-CN" sz="2300" dirty="0">
                <a:latin typeface="Arial" charset="0"/>
              </a:rPr>
              <a:t>a</a:t>
            </a:r>
            <a:r>
              <a:rPr lang="zh-CN" altLang="en-US" sz="2300" dirty="0">
                <a:latin typeface="Arial" charset="0"/>
              </a:rPr>
              <a:t> </a:t>
            </a:r>
            <a:r>
              <a:rPr lang="en-US" altLang="zh-CN" sz="2300" dirty="0">
                <a:latin typeface="Arial" charset="0"/>
              </a:rPr>
              <a:t>Restful</a:t>
            </a:r>
            <a:r>
              <a:rPr lang="zh-CN" altLang="en-US" sz="2300" dirty="0">
                <a:latin typeface="Arial" charset="0"/>
              </a:rPr>
              <a:t> </a:t>
            </a:r>
            <a:r>
              <a:rPr lang="en-US" altLang="zh-CN" sz="2300" dirty="0">
                <a:latin typeface="Arial" charset="0"/>
              </a:rPr>
              <a:t>API)</a:t>
            </a:r>
            <a:r>
              <a:rPr lang="en-US" altLang="en-US" sz="2300" dirty="0">
                <a:latin typeface="Arial" charset="0"/>
              </a:rPr>
              <a:t> for third party use</a:t>
            </a:r>
            <a:endParaRPr lang="en-US" altLang="zh-CN" sz="2300" dirty="0">
              <a:latin typeface="Arial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Conclusion &amp; Future </a:t>
            </a:r>
            <a:r>
              <a:rPr lang="en-US" dirty="0" smtClean="0"/>
              <a:t>Work(2/2)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71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764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 smtClean="0"/>
              <a:t>Contents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project</a:t>
            </a:r>
            <a:endParaRPr kumimoji="1" lang="zh-CN" alt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265026775"/>
              </p:ext>
            </p:extLst>
          </p:nvPr>
        </p:nvGraphicFramePr>
        <p:xfrm>
          <a:off x="1442113" y="52354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69341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half" idx="13"/>
          </p:nvPr>
        </p:nvSpPr>
        <p:spPr>
          <a:xfrm>
            <a:off x="227013" y="1075765"/>
            <a:ext cx="8481556" cy="5006191"/>
          </a:xfrm>
          <a:solidFill>
            <a:schemeClr val="l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285750" indent="-285750" algn="l">
              <a:buFont typeface="Wingdings" charset="2"/>
              <a:buChar char="v"/>
            </a:pPr>
            <a:r>
              <a:rPr lang="en-US" sz="2300" b="1" dirty="0" smtClean="0"/>
              <a:t>For Customers:</a:t>
            </a:r>
            <a:r>
              <a:rPr lang="en-US" sz="2300" dirty="0" smtClean="0"/>
              <a:t/>
            </a:r>
            <a:br>
              <a:rPr lang="en-US" sz="2300" dirty="0" smtClean="0"/>
            </a:br>
            <a:r>
              <a:rPr lang="en-US" sz="2300" dirty="0" smtClean="0"/>
              <a:t>Customers are more likely to read reviews with details instead of reviews that were written to just vent emotions.</a:t>
            </a:r>
            <a:br>
              <a:rPr lang="en-US" sz="2300" dirty="0" smtClean="0"/>
            </a:br>
            <a:endParaRPr lang="en-US" sz="2300" dirty="0" smtClean="0"/>
          </a:p>
          <a:p>
            <a:pPr marL="285750" indent="-285750" algn="l">
              <a:buFont typeface="Wingdings" charset="2"/>
              <a:buChar char="v"/>
            </a:pPr>
            <a:r>
              <a:rPr lang="en-US" sz="2300" b="1" dirty="0" smtClean="0"/>
              <a:t>For Companies:</a:t>
            </a:r>
          </a:p>
          <a:p>
            <a:pPr marL="1028700" lvl="1">
              <a:buFont typeface="Courier New" charset="0"/>
              <a:buChar char="o"/>
            </a:pPr>
            <a:r>
              <a:rPr lang="en-US" sz="2300" dirty="0" smtClean="0">
                <a:latin typeface="Arial"/>
                <a:cs typeface="Arial"/>
              </a:rPr>
              <a:t>Objective </a:t>
            </a:r>
            <a:r>
              <a:rPr lang="en-US" sz="2300" dirty="0">
                <a:latin typeface="Arial"/>
                <a:cs typeface="Arial"/>
              </a:rPr>
              <a:t>reviews are helpful in improving their products.</a:t>
            </a:r>
          </a:p>
          <a:p>
            <a:pPr marL="1028700" lvl="1">
              <a:buFont typeface="Courier New" charset="0"/>
              <a:buChar char="o"/>
            </a:pPr>
            <a:r>
              <a:rPr lang="en-US" sz="2300" dirty="0">
                <a:latin typeface="Arial"/>
                <a:cs typeface="Arial"/>
              </a:rPr>
              <a:t>High-quality reviews can increase customer engagement and attract more </a:t>
            </a:r>
            <a:r>
              <a:rPr lang="en-US" sz="2300" dirty="0" smtClean="0">
                <a:latin typeface="Arial"/>
                <a:cs typeface="Arial"/>
              </a:rPr>
              <a:t>users.</a:t>
            </a:r>
          </a:p>
          <a:p>
            <a:pPr algn="l"/>
            <a:r>
              <a:rPr lang="en-US" dirty="0" smtClean="0">
                <a:latin typeface="Arial"/>
                <a:cs typeface="Arial"/>
              </a:rPr>
              <a:t/>
            </a:r>
            <a:br>
              <a:rPr lang="en-US" dirty="0" smtClean="0">
                <a:latin typeface="Arial"/>
                <a:cs typeface="Arial"/>
              </a:rPr>
            </a:br>
            <a:r>
              <a:rPr lang="en-US" dirty="0"/>
              <a:t/>
            </a:r>
            <a:br>
              <a:rPr lang="en-US" dirty="0"/>
            </a:br>
            <a:endParaRPr lang="en-US" dirty="0">
              <a:latin typeface="Arial"/>
              <a:cs typeface="Arial"/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Motivation &amp; Objective</a:t>
            </a:r>
            <a:endParaRPr kumimoji="1"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58352" y="1514901"/>
            <a:ext cx="54591" cy="2292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27014" y="4926842"/>
            <a:ext cx="8481556" cy="791570"/>
          </a:xfrm>
          <a:prstGeom prst="rect">
            <a:avLst/>
          </a:prstGeom>
          <a:solidFill>
            <a:srgbClr val="FFC000"/>
          </a:solidFill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500" b="1" dirty="0" smtClean="0">
                <a:solidFill>
                  <a:sysClr val="windowText" lastClr="000000"/>
                </a:solidFill>
              </a:rPr>
              <a:t>Objective: </a:t>
            </a:r>
            <a:r>
              <a:rPr lang="en-US" altLang="en-US" sz="2500" b="1" dirty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A tool for discovering high quality reviews</a:t>
            </a:r>
            <a:endParaRPr lang="en-US" sz="2500" b="1" dirty="0">
              <a:solidFill>
                <a:sysClr val="windowText" lastClr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4239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27013" y="1050878"/>
            <a:ext cx="8691562" cy="5043017"/>
          </a:xfrm>
        </p:spPr>
        <p:txBody>
          <a:bodyPr/>
          <a:lstStyle/>
          <a:p>
            <a:pPr marL="342900" indent="-342900">
              <a:buFont typeface="Wingdings" charset="2"/>
              <a:buChar char="v"/>
            </a:pPr>
            <a:r>
              <a:rPr lang="en-US" sz="2300" dirty="0"/>
              <a:t>This project aims to develop a tool for discovering high quality </a:t>
            </a:r>
            <a:r>
              <a:rPr lang="en-US" sz="2300" dirty="0" smtClean="0"/>
              <a:t>review.</a:t>
            </a:r>
            <a:endParaRPr lang="en-US" sz="2300" dirty="0"/>
          </a:p>
          <a:p>
            <a:pPr marL="342900" indent="-342900">
              <a:buFont typeface="Wingdings" charset="2"/>
              <a:buChar char="v"/>
            </a:pPr>
            <a:r>
              <a:rPr lang="en-US" sz="2300" dirty="0" smtClean="0"/>
              <a:t>The </a:t>
            </a:r>
            <a:r>
              <a:rPr lang="en-US" sz="2300" dirty="0"/>
              <a:t>dataset </a:t>
            </a:r>
            <a:r>
              <a:rPr lang="en-US" sz="2300" dirty="0" smtClean="0"/>
              <a:t>includes </a:t>
            </a:r>
            <a:r>
              <a:rPr lang="en-US" sz="2300" dirty="0"/>
              <a:t>4,700,000 reviews provided by Yelp Dataset Challenge. </a:t>
            </a:r>
          </a:p>
          <a:p>
            <a:pPr marL="342900" indent="-342900">
              <a:buFont typeface="Wingdings" charset="2"/>
              <a:buChar char="v"/>
            </a:pPr>
            <a:r>
              <a:rPr lang="en-US" altLang="en-US" sz="2300" dirty="0">
                <a:latin typeface="Arial" charset="0"/>
                <a:ea typeface="Arial" charset="0"/>
                <a:cs typeface="Arial" charset="0"/>
              </a:rPr>
              <a:t>Methodology: Deep learning with </a:t>
            </a:r>
            <a:r>
              <a:rPr lang="en-US" sz="2300" dirty="0">
                <a:latin typeface="Arial" charset="0"/>
                <a:ea typeface="Arial" charset="0"/>
                <a:cs typeface="Arial" charset="0"/>
              </a:rPr>
              <a:t>Convolutional Neural Networks (CNN) and Word </a:t>
            </a:r>
            <a:r>
              <a:rPr lang="en-US" sz="2300" dirty="0" smtClean="0">
                <a:latin typeface="Arial" charset="0"/>
                <a:ea typeface="Arial" charset="0"/>
                <a:cs typeface="Arial" charset="0"/>
              </a:rPr>
              <a:t>Embedding. </a:t>
            </a:r>
            <a:r>
              <a:rPr lang="en-US" sz="2300" dirty="0" smtClean="0"/>
              <a:t/>
            </a:r>
            <a:br>
              <a:rPr lang="en-US" sz="2300" dirty="0" smtClean="0"/>
            </a:b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Introduction(1/</a:t>
            </a:r>
            <a:r>
              <a:rPr lang="en-US" dirty="0"/>
              <a:t>3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51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b="1" dirty="0" smtClean="0"/>
              <a:t/>
            </a:r>
            <a:br>
              <a:rPr lang="en-US" altLang="en-US" b="1" dirty="0" smtClean="0"/>
            </a:br>
            <a:endParaRPr lang="en-US" altLang="en-US" b="1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Introduction(2/3</a:t>
            </a:r>
            <a:r>
              <a:rPr lang="en-US" dirty="0"/>
              <a:t>)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en-US" b="1" dirty="0"/>
              <a:t>High Quality vs. Low Quality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b="1" dirty="0" smtClean="0">
                <a:solidFill>
                  <a:srgbClr val="FF0000"/>
                </a:solidFill>
              </a:rPr>
              <a:t>Un-useful information </a:t>
            </a:r>
          </a:p>
        </p:txBody>
      </p:sp>
      <p:pic>
        <p:nvPicPr>
          <p:cNvPr id="5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4238" y="31637288"/>
            <a:ext cx="8507412" cy="6919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81" y="1709351"/>
            <a:ext cx="4145146" cy="383957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392" y="1709351"/>
            <a:ext cx="4242014" cy="108855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77495" y="5636742"/>
            <a:ext cx="4275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Useful Information we got from the review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03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Introduction(3/3)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636742291"/>
              </p:ext>
            </p:extLst>
          </p:nvPr>
        </p:nvGraphicFramePr>
        <p:xfrm>
          <a:off x="227013" y="1112109"/>
          <a:ext cx="8691561" cy="49817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591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v"/>
            </a:pPr>
            <a:r>
              <a:rPr lang="en-US" altLang="zh-CN" dirty="0" smtClean="0">
                <a:latin typeface="Arial" charset="0"/>
              </a:rPr>
              <a:t>Use </a:t>
            </a:r>
            <a:r>
              <a:rPr lang="en-US" altLang="zh-CN" dirty="0">
                <a:latin typeface="Arial" charset="0"/>
              </a:rPr>
              <a:t>Yelp raw data to train word vectors that capture word semantics</a:t>
            </a:r>
          </a:p>
          <a:p>
            <a:pPr marL="285750" indent="-285750">
              <a:buFont typeface="Wingdings" charset="2"/>
              <a:buChar char="v"/>
            </a:pPr>
            <a:r>
              <a:rPr lang="en-US" altLang="zh-CN" dirty="0">
                <a:latin typeface="Arial" charset="0"/>
              </a:rPr>
              <a:t>Create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a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CNN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to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en-US" dirty="0">
                <a:latin typeface="Arial" charset="0"/>
              </a:rPr>
              <a:t>identify </a:t>
            </a:r>
            <a:r>
              <a:rPr lang="en-US" altLang="zh-CN" dirty="0">
                <a:latin typeface="Arial" charset="0"/>
              </a:rPr>
              <a:t>aspects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from every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sentence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of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a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review</a:t>
            </a:r>
          </a:p>
          <a:p>
            <a:pPr marL="285750" indent="-285750">
              <a:buFont typeface="Wingdings" charset="2"/>
              <a:buChar char="v"/>
            </a:pPr>
            <a:r>
              <a:rPr lang="en-US" altLang="zh-CN" dirty="0">
                <a:latin typeface="Arial" charset="0"/>
              </a:rPr>
              <a:t>Train another CNN to detect sentiment of each sentence</a:t>
            </a:r>
          </a:p>
          <a:p>
            <a:pPr marL="285750" indent="-285750">
              <a:buFont typeface="Wingdings" charset="2"/>
              <a:buChar char="v"/>
            </a:pPr>
            <a:r>
              <a:rPr lang="en-US" altLang="zh-CN" dirty="0">
                <a:latin typeface="Arial" charset="0"/>
              </a:rPr>
              <a:t>Build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an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a neural network model to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predict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the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quality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of a review base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on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aspects and sentiment of its sentences.</a:t>
            </a:r>
          </a:p>
          <a:p>
            <a:pPr marL="285750" indent="-285750">
              <a:buFont typeface="Wingdings" charset="2"/>
              <a:buChar char="v"/>
            </a:pPr>
            <a:r>
              <a:rPr lang="en-US" altLang="zh-CN" dirty="0">
                <a:latin typeface="Arial" charset="0"/>
              </a:rPr>
              <a:t>Compare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this approach with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other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models (SVM, Naïve Bayes </a:t>
            </a:r>
            <a:r>
              <a:rPr lang="mr-IN" altLang="zh-CN" dirty="0">
                <a:latin typeface="Arial" charset="0"/>
              </a:rPr>
              <a:t>…</a:t>
            </a:r>
            <a:r>
              <a:rPr lang="en-US" altLang="zh-CN" dirty="0">
                <a:latin typeface="Arial" charset="0"/>
              </a:rPr>
              <a:t>) and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analyze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the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pros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and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cons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of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each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model</a:t>
            </a:r>
          </a:p>
          <a:p>
            <a:pPr marL="285750" indent="-285750">
              <a:buFont typeface="Wingdings" charset="2"/>
              <a:buChar char="v"/>
            </a:pPr>
            <a:r>
              <a:rPr lang="en-US" altLang="zh-CN" dirty="0">
                <a:latin typeface="Arial" charset="0"/>
              </a:rPr>
              <a:t>Visualize the result through user</a:t>
            </a:r>
            <a:r>
              <a:rPr lang="zh-CN" altLang="en-US" dirty="0">
                <a:latin typeface="Arial" charset="0"/>
              </a:rPr>
              <a:t> </a:t>
            </a:r>
            <a:r>
              <a:rPr lang="en-US" altLang="zh-CN" dirty="0">
                <a:latin typeface="Arial" charset="0"/>
              </a:rPr>
              <a:t>interface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Methodology(1/</a:t>
            </a:r>
            <a:r>
              <a:rPr lang="en-US" dirty="0"/>
              <a:t>3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672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 dirty="0" smtClean="0"/>
              <a:t>Manually labeled the data before training</a:t>
            </a:r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Methodology(2/3</a:t>
            </a:r>
            <a:r>
              <a:rPr lang="en-US" dirty="0"/>
              <a:t>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10" y="1834623"/>
            <a:ext cx="7582968" cy="382009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27013" y="5734070"/>
            <a:ext cx="8691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Label the reviews sentence by sentence. 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1 means the sentiment is positive or negative, 0 means the sentiment is neutral.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02011" y="1849288"/>
            <a:ext cx="4376615" cy="38659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562552" y="1849288"/>
            <a:ext cx="2379487" cy="38659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014409" y="1849288"/>
            <a:ext cx="394677" cy="38659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61003" y="1501978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Labels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090635" y="1501978"/>
            <a:ext cx="2187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Sentences of reviews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07420" y="1501978"/>
            <a:ext cx="1222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rgbClr val="FF0000"/>
                </a:solidFill>
              </a:rPr>
              <a:t>Sentiment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296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编号占位符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Methodology(3/3)</a:t>
            </a:r>
            <a:r>
              <a:rPr lang="en-US" dirty="0"/>
              <a:t/>
            </a:r>
            <a:br>
              <a:rPr lang="en-US" dirty="0"/>
            </a:br>
            <a:endParaRPr lang="zh-CN" alt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088" y="19702463"/>
            <a:ext cx="27392312" cy="986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488" y="19854863"/>
            <a:ext cx="27392312" cy="986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43" y="1995038"/>
            <a:ext cx="8031101" cy="33428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790" y="1321261"/>
            <a:ext cx="3024554" cy="13108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790" y="4767260"/>
            <a:ext cx="3220872" cy="95067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548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ver Slides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DF702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4316D"/>
      </a:accent1>
      <a:accent2>
        <a:srgbClr val="DF702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41693</TotalTime>
  <Words>604</Words>
  <Application>Microsoft Macintosh PowerPoint</Application>
  <PresentationFormat>全屏显示(4:3)</PresentationFormat>
  <Paragraphs>116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9</vt:i4>
      </vt:variant>
      <vt:variant>
        <vt:lpstr>幻灯片标题</vt:lpstr>
      </vt:variant>
      <vt:variant>
        <vt:i4>15</vt:i4>
      </vt:variant>
    </vt:vector>
  </HeadingPairs>
  <TitlesOfParts>
    <vt:vector size="33" baseType="lpstr">
      <vt:lpstr>Arial</vt:lpstr>
      <vt:lpstr>Calibri</vt:lpstr>
      <vt:lpstr>Century Gothic</vt:lpstr>
      <vt:lpstr>Courier New</vt:lpstr>
      <vt:lpstr>ＭＳ Ｐゴシック</vt:lpstr>
      <vt:lpstr>Times New Roman</vt:lpstr>
      <vt:lpstr>Wingdings</vt:lpstr>
      <vt:lpstr>宋体</vt:lpstr>
      <vt:lpstr>新細明體</vt:lpstr>
      <vt:lpstr>Cover Slides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PowerPoint 演示文稿</vt:lpstr>
      <vt:lpstr>PowerPoint 演示文稿</vt:lpstr>
      <vt:lpstr>Motivation &amp; Objective</vt:lpstr>
      <vt:lpstr>Introduction(1/3)</vt:lpstr>
      <vt:lpstr>Introduction(2/3)</vt:lpstr>
      <vt:lpstr>Introduction(3/3)</vt:lpstr>
      <vt:lpstr>Methodology(1/3)</vt:lpstr>
      <vt:lpstr>Methodology(2/3)</vt:lpstr>
      <vt:lpstr>Methodology(3/3) </vt:lpstr>
      <vt:lpstr>Experiment Results(1/2)</vt:lpstr>
      <vt:lpstr>Experiment Results(2/2)</vt:lpstr>
      <vt:lpstr>Experiment Results(2/2)</vt:lpstr>
      <vt:lpstr>Conclusion &amp; Future Work(1/2)</vt:lpstr>
      <vt:lpstr>Conclusion &amp; Future Work(2/2) </vt:lpstr>
      <vt:lpstr>PowerPoint 演示文稿</vt:lpstr>
    </vt:vector>
  </TitlesOfParts>
  <Company>Stevens Institute of Technology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143 Years of Innovation</dc:title>
  <dc:creator>Laura Bubeck</dc:creator>
  <cp:lastModifiedBy>Dihui Lian</cp:lastModifiedBy>
  <cp:revision>1072</cp:revision>
  <cp:lastPrinted>2016-08-09T14:57:31Z</cp:lastPrinted>
  <dcterms:created xsi:type="dcterms:W3CDTF">2013-11-01T14:42:31Z</dcterms:created>
  <dcterms:modified xsi:type="dcterms:W3CDTF">2017-12-08T13:27:09Z</dcterms:modified>
</cp:coreProperties>
</file>